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5698" r:id="rId3"/>
    <p:sldMasterId id="2147484024" r:id="rId4"/>
    <p:sldMasterId id="2147484036" r:id="rId5"/>
    <p:sldMasterId id="2147484012" r:id="rId6"/>
    <p:sldMasterId id="2147483674" r:id="rId7"/>
    <p:sldMasterId id="2147483698" r:id="rId8"/>
    <p:sldMasterId id="2147483686" r:id="rId9"/>
  </p:sldMasterIdLst>
  <p:notesMasterIdLst>
    <p:notesMasterId r:id="rId58"/>
  </p:notesMasterIdLst>
  <p:handoutMasterIdLst>
    <p:handoutMasterId r:id="rId59"/>
  </p:handoutMasterIdLst>
  <p:sldIdLst>
    <p:sldId id="559" r:id="rId10"/>
    <p:sldId id="716" r:id="rId11"/>
    <p:sldId id="697" r:id="rId12"/>
    <p:sldId id="660" r:id="rId13"/>
    <p:sldId id="687" r:id="rId14"/>
    <p:sldId id="698" r:id="rId15"/>
    <p:sldId id="699" r:id="rId16"/>
    <p:sldId id="700" r:id="rId17"/>
    <p:sldId id="701" r:id="rId18"/>
    <p:sldId id="651" r:id="rId19"/>
    <p:sldId id="597" r:id="rId20"/>
    <p:sldId id="598" r:id="rId21"/>
    <p:sldId id="712" r:id="rId22"/>
    <p:sldId id="662" r:id="rId23"/>
    <p:sldId id="714" r:id="rId24"/>
    <p:sldId id="703" r:id="rId25"/>
    <p:sldId id="717" r:id="rId26"/>
    <p:sldId id="695" r:id="rId27"/>
    <p:sldId id="711" r:id="rId28"/>
    <p:sldId id="705" r:id="rId29"/>
    <p:sldId id="715" r:id="rId30"/>
    <p:sldId id="706" r:id="rId31"/>
    <p:sldId id="692" r:id="rId32"/>
    <p:sldId id="658" r:id="rId33"/>
    <p:sldId id="710" r:id="rId34"/>
    <p:sldId id="709" r:id="rId35"/>
    <p:sldId id="693" r:id="rId36"/>
    <p:sldId id="713" r:id="rId37"/>
    <p:sldId id="635" r:id="rId38"/>
    <p:sldId id="696" r:id="rId39"/>
    <p:sldId id="672" r:id="rId40"/>
    <p:sldId id="673" r:id="rId41"/>
    <p:sldId id="674" r:id="rId42"/>
    <p:sldId id="675" r:id="rId43"/>
    <p:sldId id="676" r:id="rId44"/>
    <p:sldId id="678" r:id="rId45"/>
    <p:sldId id="684" r:id="rId46"/>
    <p:sldId id="638" r:id="rId47"/>
    <p:sldId id="663" r:id="rId48"/>
    <p:sldId id="683" r:id="rId49"/>
    <p:sldId id="661" r:id="rId50"/>
    <p:sldId id="679" r:id="rId51"/>
    <p:sldId id="680" r:id="rId52"/>
    <p:sldId id="681" r:id="rId53"/>
    <p:sldId id="682" r:id="rId54"/>
    <p:sldId id="685" r:id="rId55"/>
    <p:sldId id="718" r:id="rId56"/>
    <p:sldId id="719" r:id="rId57"/>
  </p:sldIdLst>
  <p:sldSz cx="9144000" cy="6858000" type="screen4x3"/>
  <p:notesSz cx="7010400" cy="93964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7D7D81"/>
    <a:srgbClr val="968D97"/>
    <a:srgbClr val="A69FA7"/>
    <a:srgbClr val="B8B3B9"/>
    <a:srgbClr val="C0BBC1"/>
    <a:srgbClr val="DDD9DD"/>
    <a:srgbClr val="FFFFFF"/>
    <a:srgbClr val="0066FF"/>
    <a:srgbClr val="FF33CC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15" autoAdjust="0"/>
    <p:restoredTop sz="95016" autoAdjust="0"/>
  </p:normalViewPr>
  <p:slideViewPr>
    <p:cSldViewPr snapToGrid="0" snapToObjects="1">
      <p:cViewPr varScale="1">
        <p:scale>
          <a:sx n="56" d="100"/>
          <a:sy n="56" d="100"/>
        </p:scale>
        <p:origin x="-468" y="-102"/>
      </p:cViewPr>
      <p:guideLst>
        <p:guide orient="horz" pos="3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1140" y="-72"/>
      </p:cViewPr>
      <p:guideLst>
        <p:guide orient="horz" pos="2960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36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0163"/>
            <a:ext cx="3006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3675" y="8920163"/>
            <a:ext cx="3006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C68A874-501D-4B36-BB84-F9963384D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V.</a:t>
            </a:r>
            <a:r>
              <a:rPr lang="fr-FR" err="1"/>
              <a:t>I.Mokeev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08025"/>
            <a:ext cx="4699000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64050"/>
            <a:ext cx="513715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9688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929688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62D1FD1-BCA0-4EFF-8466-09BC4C88F4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44517-9261-43E7-93BD-CDF61F5033A3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42B91-1871-49AA-8676-8556AC8DF5EB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D1FD1-BCA0-4EFF-8466-09BC4C88F4B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708025"/>
            <a:ext cx="4695825" cy="3522663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8EAC4-D947-42A5-A6DB-8A94A63BE8D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708025"/>
            <a:ext cx="4695825" cy="3522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higher mass states</a:t>
            </a:r>
            <a:r>
              <a:rPr lang="en-US" baseline="0" dirty="0" smtClean="0"/>
              <a:t> couple dominantly to the 2-pion channel and can be best analyzed in this channel. One has  9 independent cross sections available that constrain analysis. The different curves show contributions from various isobars.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13041-4605-8645-B7D1-A810FAF358D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0668-7950-4943-A48E-13BEF3C6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3E49-D174-4325-86C0-2C1E4D9D4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29A3-926D-4F63-B0AD-E34207564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D4C4-ED38-4CCE-9556-E50D449C1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69FB-7CBA-493B-A020-185BD8A75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A56F-1E34-457A-B7FE-97E163DAB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B9FB-BFAE-4D90-818F-65C97EE3B8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98397" y="6553200"/>
            <a:ext cx="56366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</a:rPr>
              <a:t>   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NSTAR2011, </a:t>
            </a:r>
            <a:r>
              <a:rPr lang="en-US" sz="1000" dirty="0">
                <a:solidFill>
                  <a:srgbClr val="333399"/>
                </a:solidFill>
                <a:latin typeface="Arial" charset="0"/>
              </a:rPr>
              <a:t>May  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17 –20, 2011, Jefferson Lab, Newport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</a:rPr>
              <a:t> News,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 VA </a:t>
            </a:r>
            <a:endParaRPr lang="en-US" sz="10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6F96C-FDA5-47DB-A34B-EEDD33D41B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87EF-EE0D-4EA9-A293-AB68E9D47F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F98C-032B-45BB-B4BA-FA6EE5C053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8FBC-F425-4602-8741-F174D25E8D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BFDD-D20D-409D-AD98-1B1F822E56F7}" type="slidenum">
              <a:rPr lang="fr-FR"/>
              <a:pPr>
                <a:defRPr/>
              </a:pPr>
              <a:t>‹#›</a:t>
            </a:fld>
            <a:r>
              <a:rPr lang="fr-FR" dirty="0" err="1"/>
              <a:t>lkjlkjlkjlkjlkjkl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DB5E-7493-4583-971E-C3633D5727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2CE2-CF46-49AD-8DFF-3F41FA6AD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D295-67E6-47A1-B993-76A2D60A59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8A4E-25FD-4B12-97B0-1205B137A9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8FF8-133E-4539-B2DD-B01B702354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FC6D-28F5-464A-A612-8CFB7A13C0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B4EA-C037-4A1E-8F79-6745ED775F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562EC-4C1D-4148-B911-59611C7E84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84E2-FFDC-4889-A2B0-0B37A353EEB2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4A55-FA2F-437E-99EB-B57C821B3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F599-E620-486E-8DCC-DED52FD7A593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5E03-91C7-41A0-8B43-1DFB8448E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027F-D630-41D0-AF92-3AA8A580D713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6791-8935-4354-9ECF-677DDCE10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5D92-8355-4186-A231-845819ADB379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F82F-6CBA-40D3-9578-94F2916BE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0DDF-DF8B-4FE7-B985-415C904A1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BAD9-148B-40AD-AB30-7617EC1CE2D1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80D5-9938-41A0-9B1C-55BD0E8EE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2C8C-14BD-40A4-930F-D97F8C0054A0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27D6-61CB-40C7-A2E3-647F1CC5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EC27-9234-4D69-B6ED-20EA262DC57D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5FD1-B775-4833-8CF7-DC3B1D026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3A4F-BE00-43D0-BCF5-28681087576B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BF470-0A4E-4AA5-A5D4-FC5B62EC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0AE2-A8C1-4619-BAC8-BA365806CFD4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B4BF-20BC-41E3-930B-CB53661AF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EB80-340F-420D-B5B7-7A2972F23D51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A2987-58CD-41DE-BC43-354A187C0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D6B9-260F-4395-817A-54795AFD88C2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BFAA-79D4-462B-AD07-AD2F5BB6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10B1-0463-47BD-A242-83BB055D798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7470-1F93-430F-A186-DED36349A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CBE7-C629-4240-9DCF-065B5DCFF7C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FC83-A9D0-4B42-9102-C408BB55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17F2-8219-4E01-A535-ABE73166CE4E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D022-AF0C-4EDE-8D1A-A38EB874F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666F-3290-4AAC-8C82-EA59E2DCF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13DC-3012-434C-9098-A769C71A131A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E6EB-A74F-4FFB-B483-23B2636CB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440F-74AE-4B0D-B928-9B84C269C3AA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7763-D547-4D1A-8BF7-97A393151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FC37-4BCA-4BA3-AF69-8DB9990AE719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8DBE-D961-4CC1-B5A5-DC5BDEC5E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09D4-3A9C-4A33-B890-B915EA8D55E8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5F70-1087-4A4F-8D65-BFCEA372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6B85-1A40-4B9C-8DA5-B53821B06CB2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AE00-14C4-4390-9F30-E452F8A8F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EC14-E9B3-4838-898F-12F1563DC18B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29BB-A603-4650-8D4C-FC0F73B04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9124-4B51-4244-B97F-49DEB42254A1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45A8-C1BD-454F-8785-040CAE8B8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AD92-5C95-46E2-81AF-B6BF718D526B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586D-4DCE-47D8-A437-4C81F3776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794A-E536-47E2-B650-59F2B451C6A8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F78A-7BD8-4B3C-8A45-EF0796F9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F7FB-0AD3-427F-8588-36CAD35929C6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40ED-FD3B-4658-B3CA-AB1EBF5C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3D51-8C77-498D-AFE7-3CFE34C41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EE5F-EEC9-4C7B-BC0F-A0EED1CC6891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2CFEE-7A6B-4C81-B975-7260F6F2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D7B8-D05F-48C1-A9C8-930A99E218B6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4771-1AFD-48F9-8300-F8A477DB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6BBE-569F-4CD7-A656-5D09838201A3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DADB-3017-425D-8305-F34640AC8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580E-E914-4E0C-910D-A964EF546F52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60DF-1EA7-427F-BC87-8BB6F642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878E-DFCF-4317-B25A-08C6640C7946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0FF2-E778-4F89-96EA-D30CBBA2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ADB0-3500-4597-A557-07C8E503CE4A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0336-BF5B-4D55-BDB6-270AC25A9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FF6B-D981-4AB5-BF19-AA7D576B8D6E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D9D3-7065-4F8D-A979-5E6147DF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F054-30EF-4728-880D-265252637070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144E-9394-492A-A2D0-AB615C3C0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011A-997B-47BA-AE66-291A7231ED9D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475AD-C45E-466E-9E0C-6E2817ECF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98AA-BD1F-4B5F-BFAF-4D60C9202E48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B618-2A24-4385-9476-6A9309874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F28F-D3E8-4E6E-A03E-D2E0F363A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05CA-1773-4C42-89CA-78D1186B7C81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88BA-1A56-417E-B5C8-D9F7E0630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82E6-B39C-451A-BABC-481BFD0D904E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5ECB-0A5E-4136-88DD-9E9D3AA7F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53D00-AED3-4F22-BCC5-04A80FB00C91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156D-4CD1-4F4F-A769-D5EA58CAF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124A-286B-450E-9E32-4ED6AF68EFC2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7524-558C-42F1-8EBC-9618247A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FBDE-BFCD-46A6-AFC9-600F908843B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0153-2D49-484C-987F-C88D5268F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3E2B0-BA90-47A6-AD1F-965359B62C10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AB4B-C4EF-4CA7-B806-284A6516B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232D-9653-4EA1-A6B8-C97D1E04D3B8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AEEA7-0311-4D4B-A0F4-A1BE143C5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C2D6-F8C5-4D82-A98F-DF4A0355CA38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01AB-C325-4961-B7A5-5D823E06A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C5D4-D1FB-418B-9A63-B5B67BA7DAA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76CC-75AF-420A-9DBF-825921452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A718-2B4A-43AE-B198-58B2280005EB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1E471-FEB9-4971-9967-DD5763F56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3B4E-5512-4827-826B-30A8B7D16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3344-4074-4E7B-89A1-263E3E6C4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0FA4A-1A32-44AD-82F3-A1FB7DB39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C06A7-3D5C-4510-9775-599679DF2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9EF8-AD0C-4577-9AE9-54792F31C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CAE5-D092-42FB-BBB0-7D8F0FFA2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EB48-F9EF-445D-8E8C-8EBAFAA2D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80A2-EABC-45E6-96FA-4AFD448DD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1C8D-B32B-470A-82AF-0C08152CD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5837-4824-4D9D-9E26-08D169188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920F-F027-4D38-8C84-8008F627D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5746-4A5B-4054-B681-F70E1AE5A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F4CD-DFD9-4C5A-BB8E-78F7FB54F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AE28-EEF9-4F3B-A86C-737928311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7769-3187-4621-AF55-5027EB68F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1C55-AA3D-46EC-99CF-C7E0CB387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56B3E-B1BD-4D9B-94A8-0D0BFF23D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0284-2718-42C1-9966-0E2357433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215F-5A29-4469-A5A9-90951CF7C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CE14-B27C-431E-B7AD-3DA593E21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DB2F-F1F5-499F-90EE-4EC420361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BD78-CDC6-4628-9B1D-848DE0D23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6125-0391-4FDA-B3C0-AC45FAC9B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1BDE-7443-430B-B84A-9FDD44996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F182-0C75-4BB8-A7A0-0DBD5D434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C01D-6944-46E4-9D7F-8F4E851C2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A440-52D0-4EA2-A9F3-CBECE88AA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9A31-F105-481A-869A-93B13C659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21F5-109A-4A7D-AC40-684AF281E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95DB-C458-49E3-8555-7667DDDC6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5C31A-890F-4D5A-BB04-6B636EE77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6D06-95E0-42F9-BF7C-A5EFCF630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6861-22B2-4253-B65B-F065913F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DAEB0C5-C343-4049-A414-74A97CE24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6" r:id="rId1"/>
    <p:sldLayoutId id="2147491287" r:id="rId2"/>
    <p:sldLayoutId id="2147491288" r:id="rId3"/>
    <p:sldLayoutId id="2147491289" r:id="rId4"/>
    <p:sldLayoutId id="2147491290" r:id="rId5"/>
    <p:sldLayoutId id="2147491291" r:id="rId6"/>
    <p:sldLayoutId id="2147491292" r:id="rId7"/>
    <p:sldLayoutId id="2147491293" r:id="rId8"/>
    <p:sldLayoutId id="2147491294" r:id="rId9"/>
    <p:sldLayoutId id="2147491295" r:id="rId10"/>
    <p:sldLayoutId id="214749129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first level</a:t>
            </a:r>
          </a:p>
          <a:p>
            <a:pPr lvl="1"/>
            <a:r>
              <a:rPr lang="fr-FR" smtClean="0"/>
              <a:t> second level</a:t>
            </a:r>
          </a:p>
          <a:p>
            <a:pPr lvl="2"/>
            <a:r>
              <a:rPr lang="fr-FR" smtClean="0"/>
              <a:t> third level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2ABD938-19C9-4599-ABD8-6DE3115671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</a:rPr>
              <a:t>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297" r:id="rId1"/>
    <p:sldLayoutId id="2147491298" r:id="rId2"/>
    <p:sldLayoutId id="2147491299" r:id="rId3"/>
    <p:sldLayoutId id="2147491300" r:id="rId4"/>
    <p:sldLayoutId id="2147491301" r:id="rId5"/>
    <p:sldLayoutId id="2147491302" r:id="rId6"/>
    <p:sldLayoutId id="2147491303" r:id="rId7"/>
    <p:sldLayoutId id="2147491304" r:id="rId8"/>
    <p:sldLayoutId id="2147491305" r:id="rId9"/>
    <p:sldLayoutId id="2147491306" r:id="rId10"/>
    <p:sldLayoutId id="2147491307" r:id="rId11"/>
    <p:sldLayoutId id="2147491308" r:id="rId12"/>
    <p:sldLayoutId id="2147491309" r:id="rId13"/>
    <p:sldLayoutId id="2147491310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88C229-6020-46ED-8F5E-41E3FFA82F8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A74111-F7A3-4F14-92F3-060025AA4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43" r:id="rId1"/>
    <p:sldLayoutId id="2147491244" r:id="rId2"/>
    <p:sldLayoutId id="2147491245" r:id="rId3"/>
    <p:sldLayoutId id="2147491246" r:id="rId4"/>
    <p:sldLayoutId id="2147491247" r:id="rId5"/>
    <p:sldLayoutId id="2147491248" r:id="rId6"/>
    <p:sldLayoutId id="2147491249" r:id="rId7"/>
    <p:sldLayoutId id="2147491250" r:id="rId8"/>
    <p:sldLayoutId id="2147491251" r:id="rId9"/>
    <p:sldLayoutId id="2147491252" r:id="rId10"/>
    <p:sldLayoutId id="21474912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C98D410-CE02-423E-951B-2FA3629ED4D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V.I.Mokeev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4B80691-CC76-4E5A-89FE-734BBEC94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11" r:id="rId1"/>
    <p:sldLayoutId id="2147491312" r:id="rId2"/>
    <p:sldLayoutId id="2147491313" r:id="rId3"/>
    <p:sldLayoutId id="2147491314" r:id="rId4"/>
    <p:sldLayoutId id="2147491315" r:id="rId5"/>
    <p:sldLayoutId id="2147491316" r:id="rId6"/>
    <p:sldLayoutId id="2147491317" r:id="rId7"/>
    <p:sldLayoutId id="2147491318" r:id="rId8"/>
    <p:sldLayoutId id="2147491319" r:id="rId9"/>
    <p:sldLayoutId id="2147491320" r:id="rId10"/>
    <p:sldLayoutId id="21474913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A45A7EE-1F9D-4A94-9CF3-FD409E1043E6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D31FF06-1E1D-4E42-AC95-DFE3F4F35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54" r:id="rId1"/>
    <p:sldLayoutId id="2147491255" r:id="rId2"/>
    <p:sldLayoutId id="2147491256" r:id="rId3"/>
    <p:sldLayoutId id="2147491257" r:id="rId4"/>
    <p:sldLayoutId id="2147491258" r:id="rId5"/>
    <p:sldLayoutId id="2147491259" r:id="rId6"/>
    <p:sldLayoutId id="2147491260" r:id="rId7"/>
    <p:sldLayoutId id="2147491261" r:id="rId8"/>
    <p:sldLayoutId id="2147491262" r:id="rId9"/>
    <p:sldLayoutId id="2147491263" r:id="rId10"/>
    <p:sldLayoutId id="21474912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54A640-04B5-4BEB-846C-3F8BAEE22DA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AED6494-E9E5-47B3-9D85-E48881467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65" r:id="rId1"/>
    <p:sldLayoutId id="2147491266" r:id="rId2"/>
    <p:sldLayoutId id="2147491267" r:id="rId3"/>
    <p:sldLayoutId id="2147491268" r:id="rId4"/>
    <p:sldLayoutId id="2147491269" r:id="rId5"/>
    <p:sldLayoutId id="2147491270" r:id="rId6"/>
    <p:sldLayoutId id="2147491271" r:id="rId7"/>
    <p:sldLayoutId id="2147491272" r:id="rId8"/>
    <p:sldLayoutId id="2147491273" r:id="rId9"/>
    <p:sldLayoutId id="2147491274" r:id="rId10"/>
    <p:sldLayoutId id="21474912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16859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AF564B1-9B78-42F4-A43A-DCC138276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22" r:id="rId1"/>
    <p:sldLayoutId id="2147491323" r:id="rId2"/>
    <p:sldLayoutId id="2147491324" r:id="rId3"/>
    <p:sldLayoutId id="2147491325" r:id="rId4"/>
    <p:sldLayoutId id="2147491326" r:id="rId5"/>
    <p:sldLayoutId id="2147491327" r:id="rId6"/>
    <p:sldLayoutId id="2147491328" r:id="rId7"/>
    <p:sldLayoutId id="2147491329" r:id="rId8"/>
    <p:sldLayoutId id="2147491330" r:id="rId9"/>
    <p:sldLayoutId id="2147491331" r:id="rId10"/>
    <p:sldLayoutId id="214749133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CAA78C6-2D13-420E-BA79-56A81C531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33" r:id="rId1"/>
    <p:sldLayoutId id="2147491334" r:id="rId2"/>
    <p:sldLayoutId id="2147491335" r:id="rId3"/>
    <p:sldLayoutId id="2147491336" r:id="rId4"/>
    <p:sldLayoutId id="2147491337" r:id="rId5"/>
    <p:sldLayoutId id="2147491338" r:id="rId6"/>
    <p:sldLayoutId id="2147491339" r:id="rId7"/>
    <p:sldLayoutId id="2147491340" r:id="rId8"/>
    <p:sldLayoutId id="2147491341" r:id="rId9"/>
    <p:sldLayoutId id="2147491342" r:id="rId10"/>
    <p:sldLayoutId id="214749134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V.I.Mokeev CLAS Meeting May 29 08'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CE7F0BA-52CC-4EC4-A052-539A099B3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76" r:id="rId1"/>
    <p:sldLayoutId id="2147491277" r:id="rId2"/>
    <p:sldLayoutId id="2147491278" r:id="rId3"/>
    <p:sldLayoutId id="2147491279" r:id="rId4"/>
    <p:sldLayoutId id="2147491280" r:id="rId5"/>
    <p:sldLayoutId id="2147491281" r:id="rId6"/>
    <p:sldLayoutId id="2147491282" r:id="rId7"/>
    <p:sldLayoutId id="2147491283" r:id="rId8"/>
    <p:sldLayoutId id="2147491284" r:id="rId9"/>
    <p:sldLayoutId id="2147491344" r:id="rId10"/>
    <p:sldLayoutId id="21474912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21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oleObject" Target="../embeddings/oleObject1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2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85800" y="160338"/>
            <a:ext cx="8678863" cy="830997"/>
          </a:xfrm>
          <a:prstGeom prst="rect">
            <a:avLst/>
          </a:prstGeom>
          <a:solidFill>
            <a:srgbClr val="968D97">
              <a:alpha val="63922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Transition form factors from meson  </a:t>
            </a:r>
            <a:r>
              <a:rPr lang="en-US" sz="2400" b="1" dirty="0" err="1" smtClean="0">
                <a:solidFill>
                  <a:srgbClr val="FFFF00"/>
                </a:solidFill>
              </a:rPr>
              <a:t>electroproduction</a:t>
            </a:r>
            <a:r>
              <a:rPr lang="en-US" sz="2400" b="1" dirty="0" smtClean="0">
                <a:solidFill>
                  <a:srgbClr val="FFFF00"/>
                </a:solidFill>
              </a:rPr>
              <a:t>  data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70982" y="2472266"/>
            <a:ext cx="2521075" cy="830997"/>
          </a:xfrm>
          <a:prstGeom prst="rect">
            <a:avLst/>
          </a:prstGeom>
          <a:solidFill>
            <a:srgbClr val="968D97"/>
          </a:solidFill>
          <a:ln w="9525" algn="ctr">
            <a:solidFill>
              <a:srgbClr val="7D7D8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Victor I. Mokeev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Jefferson Lab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826000"/>
            <a:ext cx="8292335" cy="46166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NSTAR2011 Conference at Jefferson Lab, May 17-21 2011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The CLAS data on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p differential cross sections and  description within the JM model</a:t>
            </a:r>
          </a:p>
        </p:txBody>
      </p:sp>
      <p:sp>
        <p:nvSpPr>
          <p:cNvPr id="74755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4756" name="Picture 4" descr="fit_channels_w_065_171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1404938"/>
            <a:ext cx="4872038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fit_axi_w_038_151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1422400"/>
            <a:ext cx="44577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758" name="Straight Connector 9"/>
          <p:cNvCxnSpPr>
            <a:cxnSpLocks noChangeShapeType="1"/>
          </p:cNvCxnSpPr>
          <p:nvPr/>
        </p:nvCxnSpPr>
        <p:spPr bwMode="auto">
          <a:xfrm>
            <a:off x="457200" y="5884863"/>
            <a:ext cx="4286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4759" name="TextBox 10"/>
          <p:cNvSpPr txBox="1">
            <a:spLocks noChangeArrowheads="1"/>
          </p:cNvSpPr>
          <p:nvPr/>
        </p:nvSpPr>
        <p:spPr bwMode="auto">
          <a:xfrm>
            <a:off x="1057275" y="5700713"/>
            <a:ext cx="125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full JM calc.</a:t>
            </a:r>
          </a:p>
        </p:txBody>
      </p:sp>
      <p:cxnSp>
        <p:nvCxnSpPr>
          <p:cNvPr id="74760" name="Straight Connector 11"/>
          <p:cNvCxnSpPr>
            <a:cxnSpLocks noChangeShapeType="1"/>
          </p:cNvCxnSpPr>
          <p:nvPr/>
        </p:nvCxnSpPr>
        <p:spPr bwMode="auto">
          <a:xfrm>
            <a:off x="457200" y="6227763"/>
            <a:ext cx="4286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4761" name="TextBox 12"/>
          <p:cNvSpPr txBox="1">
            <a:spLocks noChangeArrowheads="1"/>
          </p:cNvSpPr>
          <p:nvPr/>
        </p:nvSpPr>
        <p:spPr bwMode="auto">
          <a:xfrm>
            <a:off x="1209675" y="6022975"/>
            <a:ext cx="627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>
                <a:solidFill>
                  <a:srgbClr val="FF0000"/>
                </a:solidFill>
              </a:rPr>
              <a:t>-</a:t>
            </a:r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600" b="1" baseline="30000">
                <a:solidFill>
                  <a:srgbClr val="FF0000"/>
                </a:solidFill>
              </a:rPr>
              <a:t>++</a:t>
            </a:r>
          </a:p>
        </p:txBody>
      </p:sp>
      <p:cxnSp>
        <p:nvCxnSpPr>
          <p:cNvPr id="74762" name="Straight Connector 14"/>
          <p:cNvCxnSpPr>
            <a:cxnSpLocks noChangeShapeType="1"/>
          </p:cNvCxnSpPr>
          <p:nvPr/>
        </p:nvCxnSpPr>
        <p:spPr bwMode="auto">
          <a:xfrm flipV="1">
            <a:off x="2581275" y="5880100"/>
            <a:ext cx="428625" cy="3175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74763" name="TextBox 15"/>
          <p:cNvSpPr txBox="1">
            <a:spLocks noChangeArrowheads="1"/>
          </p:cNvSpPr>
          <p:nvPr/>
        </p:nvSpPr>
        <p:spPr bwMode="auto">
          <a:xfrm>
            <a:off x="3182938" y="5700713"/>
            <a:ext cx="577850" cy="338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baseline="30000">
                <a:solidFill>
                  <a:schemeClr val="accent2"/>
                </a:solidFill>
              </a:rPr>
              <a:t>+</a:t>
            </a:r>
            <a:r>
              <a:rPr lang="en-US" sz="16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1600" b="1" baseline="3000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74764" name="Straight Connector 16"/>
          <p:cNvCxnSpPr>
            <a:cxnSpLocks noChangeShapeType="1"/>
          </p:cNvCxnSpPr>
          <p:nvPr/>
        </p:nvCxnSpPr>
        <p:spPr bwMode="auto">
          <a:xfrm>
            <a:off x="2581275" y="6229350"/>
            <a:ext cx="428625" cy="1588"/>
          </a:xfrm>
          <a:prstGeom prst="line">
            <a:avLst/>
          </a:prstGeom>
          <a:noFill/>
          <a:ln w="9525" algn="ctr">
            <a:solidFill>
              <a:srgbClr val="FF66FF"/>
            </a:solidFill>
            <a:prstDash val="dash"/>
            <a:round/>
            <a:headEnd/>
            <a:tailEnd/>
          </a:ln>
        </p:spPr>
      </p:cxnSp>
      <p:sp>
        <p:nvSpPr>
          <p:cNvPr id="74765" name="TextBox 18"/>
          <p:cNvSpPr txBox="1">
            <a:spLocks noChangeArrowheads="1"/>
          </p:cNvSpPr>
          <p:nvPr/>
        </p:nvSpPr>
        <p:spPr bwMode="auto">
          <a:xfrm>
            <a:off x="3009900" y="6022975"/>
            <a:ext cx="971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66FF"/>
                </a:solidFill>
              </a:rPr>
              <a:t>2</a:t>
            </a:r>
            <a:r>
              <a:rPr lang="en-US" sz="1600">
                <a:solidFill>
                  <a:srgbClr val="FF66FF"/>
                </a:solidFill>
                <a:latin typeface="Symbol" pitchFamily="18" charset="2"/>
              </a:rPr>
              <a:t>p</a:t>
            </a:r>
            <a:r>
              <a:rPr lang="en-US" sz="1600">
                <a:solidFill>
                  <a:srgbClr val="FF66FF"/>
                </a:solidFill>
              </a:rPr>
              <a:t> direct</a:t>
            </a:r>
          </a:p>
        </p:txBody>
      </p:sp>
      <p:cxnSp>
        <p:nvCxnSpPr>
          <p:cNvPr id="74766" name="Straight Connector 19"/>
          <p:cNvCxnSpPr>
            <a:cxnSpLocks noChangeShapeType="1"/>
          </p:cNvCxnSpPr>
          <p:nvPr/>
        </p:nvCxnSpPr>
        <p:spPr bwMode="auto">
          <a:xfrm>
            <a:off x="5110163" y="5881688"/>
            <a:ext cx="428625" cy="1587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21" name="TextBox 20"/>
          <p:cNvSpPr txBox="1"/>
          <p:nvPr/>
        </p:nvSpPr>
        <p:spPr>
          <a:xfrm>
            <a:off x="5538788" y="5722938"/>
            <a:ext cx="409575" cy="338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B050"/>
                </a:solidFill>
                <a:latin typeface="Symbol" pitchFamily="18" charset="2"/>
              </a:rPr>
              <a:t>r</a:t>
            </a:r>
            <a:r>
              <a:rPr lang="en-US" sz="1600" dirty="0" err="1">
                <a:solidFill>
                  <a:srgbClr val="00B050"/>
                </a:solidFill>
                <a:latin typeface="+mn-lt"/>
              </a:rPr>
              <a:t>p</a:t>
            </a:r>
            <a:endParaRPr lang="en-US" sz="1600" b="1" baseline="300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74768" name="Straight Connector 21"/>
          <p:cNvCxnSpPr>
            <a:cxnSpLocks noChangeShapeType="1"/>
          </p:cNvCxnSpPr>
          <p:nvPr/>
        </p:nvCxnSpPr>
        <p:spPr bwMode="auto">
          <a:xfrm>
            <a:off x="5110163" y="6230938"/>
            <a:ext cx="428625" cy="1587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24" name="TextBox 23"/>
          <p:cNvSpPr txBox="1"/>
          <p:nvPr/>
        </p:nvSpPr>
        <p:spPr>
          <a:xfrm>
            <a:off x="5659438" y="6042025"/>
            <a:ext cx="1343025" cy="3397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en-US" sz="1600" b="1" baseline="30000" dirty="0">
                <a:solidFill>
                  <a:srgbClr val="FFC000"/>
                </a:solidFill>
              </a:rPr>
              <a:t>+</a:t>
            </a:r>
            <a:r>
              <a:rPr lang="en-US" sz="1600" dirty="0">
                <a:solidFill>
                  <a:srgbClr val="FFC000"/>
                </a:solidFill>
                <a:latin typeface="+mn-lt"/>
              </a:rPr>
              <a:t>D</a:t>
            </a:r>
            <a:r>
              <a:rPr lang="en-US" sz="1600" b="1" baseline="30000" dirty="0">
                <a:solidFill>
                  <a:srgbClr val="FFC000"/>
                </a:solidFill>
                <a:latin typeface="+mn-lt"/>
              </a:rPr>
              <a:t>0</a:t>
            </a:r>
            <a:r>
              <a:rPr lang="en-US" sz="1600" b="1" baseline="-25000" dirty="0">
                <a:solidFill>
                  <a:srgbClr val="FFC000"/>
                </a:solidFill>
                <a:latin typeface="+mn-lt"/>
              </a:rPr>
              <a:t>13</a:t>
            </a:r>
            <a:r>
              <a:rPr lang="en-US" sz="1600" dirty="0">
                <a:solidFill>
                  <a:srgbClr val="FFC000"/>
                </a:solidFill>
                <a:latin typeface="+mn-lt"/>
              </a:rPr>
              <a:t>(1520)</a:t>
            </a:r>
            <a:endParaRPr lang="en-US" sz="1600" b="1" baseline="30000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74770" name="Straight Connector 24"/>
          <p:cNvCxnSpPr>
            <a:cxnSpLocks noChangeShapeType="1"/>
          </p:cNvCxnSpPr>
          <p:nvPr/>
        </p:nvCxnSpPr>
        <p:spPr bwMode="auto">
          <a:xfrm>
            <a:off x="7310438" y="5880100"/>
            <a:ext cx="428625" cy="1588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26" name="TextBox 25"/>
          <p:cNvSpPr txBox="1"/>
          <p:nvPr/>
        </p:nvSpPr>
        <p:spPr>
          <a:xfrm>
            <a:off x="7826375" y="5683250"/>
            <a:ext cx="1322388" cy="3397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600" b="1" baseline="30000" dirty="0">
                <a:solidFill>
                  <a:schemeClr val="accent2"/>
                </a:solidFill>
              </a:rPr>
              <a:t>+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sz="1600" b="1" baseline="30000" dirty="0">
                <a:solidFill>
                  <a:schemeClr val="accent2"/>
                </a:solidFill>
                <a:latin typeface="+mn-lt"/>
              </a:rPr>
              <a:t>0</a:t>
            </a:r>
            <a:r>
              <a:rPr lang="en-US" sz="1600" b="1" baseline="-25000" dirty="0">
                <a:solidFill>
                  <a:schemeClr val="accent2"/>
                </a:solidFill>
                <a:latin typeface="+mn-lt"/>
              </a:rPr>
              <a:t>15</a:t>
            </a:r>
            <a:r>
              <a:rPr lang="en-US" sz="1600" dirty="0">
                <a:solidFill>
                  <a:schemeClr val="accent2"/>
                </a:solidFill>
                <a:latin typeface="+mn-lt"/>
              </a:rPr>
              <a:t>(1685)</a:t>
            </a:r>
            <a:endParaRPr lang="en-US" sz="1600" b="1" baseline="30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4772" name="TextBox 19"/>
          <p:cNvSpPr txBox="1">
            <a:spLocks noChangeArrowheads="1"/>
          </p:cNvSpPr>
          <p:nvPr/>
        </p:nvSpPr>
        <p:spPr bwMode="auto">
          <a:xfrm>
            <a:off x="255588" y="1049338"/>
            <a:ext cx="4651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G.V.Fedotov et al, PRC 79 (2009), 015204</a:t>
            </a:r>
          </a:p>
        </p:txBody>
      </p:sp>
      <p:sp>
        <p:nvSpPr>
          <p:cNvPr id="74773" name="TextBox 21"/>
          <p:cNvSpPr txBox="1">
            <a:spLocks noChangeArrowheads="1"/>
          </p:cNvSpPr>
          <p:nvPr/>
        </p:nvSpPr>
        <p:spPr bwMode="auto">
          <a:xfrm>
            <a:off x="4543425" y="1049338"/>
            <a:ext cx="46529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M.Ripani et al, PRL 91 (2003), 022002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FABBD6-7E1B-4CFB-9138-3C661CAF21C5}" type="slidenum">
              <a:rPr lang="fr-FR" smtClean="0"/>
              <a:pPr/>
              <a:t>11</a:t>
            </a:fld>
            <a:endParaRPr lang="fr-FR" dirty="0" smtClean="0"/>
          </a:p>
        </p:txBody>
      </p:sp>
      <p:pic>
        <p:nvPicPr>
          <p:cNvPr id="75779" name="Picture 4" descr="newlogo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139700"/>
            <a:ext cx="8864600" cy="9525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JLAB-MSU meson-baryon model (JM) for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p </a:t>
            </a:r>
            <a:r>
              <a:rPr lang="en-US" sz="20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75781" name="Picture 3" descr="volker1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039937"/>
            <a:ext cx="3429000" cy="2379663"/>
          </a:xfrm>
          <a:noFill/>
        </p:spPr>
      </p:pic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ru-RU" sz="1800"/>
          </a:p>
        </p:txBody>
      </p:sp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228600" y="1735137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1" dirty="0"/>
              <a:t>3-body processes:</a:t>
            </a:r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4252912" y="1213405"/>
            <a:ext cx="3940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800" b="1" dirty="0">
                <a:solidFill>
                  <a:srgbClr val="FF0000"/>
                </a:solidFill>
              </a:rPr>
              <a:t>Isobar channels included</a:t>
            </a:r>
            <a:r>
              <a:rPr lang="en-US" sz="1800" b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3740150" y="1983342"/>
            <a:ext cx="5067300" cy="2092881"/>
          </a:xfrm>
          <a:prstGeom prst="rect">
            <a:avLst/>
          </a:prstGeom>
          <a:solidFill>
            <a:srgbClr val="F2AC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lvl="1" indent="-174625" algn="l" eaLnBrk="1" hangingPunct="1">
              <a:buFontTx/>
              <a:buChar char="•"/>
              <a:tabLst>
                <a:tab pos="288925" algn="l"/>
              </a:tabLst>
            </a:pPr>
            <a:r>
              <a:rPr lang="en-US" sz="1800" b="1" dirty="0"/>
              <a:t>All well established N*s with </a:t>
            </a:r>
            <a:r>
              <a:rPr lang="en-US" sz="2000" b="1" dirty="0" err="1">
                <a:latin typeface="Symbol" pitchFamily="18" charset="2"/>
              </a:rPr>
              <a:t>pD</a:t>
            </a:r>
            <a:r>
              <a:rPr lang="en-US" sz="1800" b="1" dirty="0">
                <a:latin typeface="Symbol" pitchFamily="18" charset="2"/>
              </a:rPr>
              <a:t> </a:t>
            </a:r>
            <a:r>
              <a:rPr lang="en-US" sz="1800" b="1" dirty="0"/>
              <a:t>decays and 3/2</a:t>
            </a:r>
            <a:r>
              <a:rPr lang="en-US" sz="1800" b="1" baseline="30000" dirty="0"/>
              <a:t>+</a:t>
            </a:r>
            <a:r>
              <a:rPr lang="en-US" sz="1800" b="1" dirty="0"/>
              <a:t>(1720) candidate.</a:t>
            </a:r>
          </a:p>
          <a:p>
            <a:pPr marL="349250" lvl="1" indent="-174625" algn="just" eaLnBrk="1" hangingPunct="1">
              <a:tabLst>
                <a:tab pos="288925" algn="l"/>
              </a:tabLst>
            </a:pPr>
            <a:endParaRPr lang="en-US" sz="900" b="1" dirty="0"/>
          </a:p>
          <a:p>
            <a:pPr marL="349250" lvl="1" indent="-174625" algn="l" eaLnBrk="1" hangingPunct="1">
              <a:buFontTx/>
              <a:buChar char="•"/>
              <a:tabLst>
                <a:tab pos="288925" algn="l"/>
              </a:tabLst>
            </a:pPr>
            <a:r>
              <a:rPr lang="en-US" sz="1800" b="1" dirty="0" err="1"/>
              <a:t>Reggeized</a:t>
            </a:r>
            <a:r>
              <a:rPr lang="en-US" sz="1800" b="1" dirty="0"/>
              <a:t> Born terms with effective FSI </a:t>
            </a:r>
            <a:r>
              <a:rPr lang="en-US" sz="1800" b="1" dirty="0" smtClean="0"/>
              <a:t>and  </a:t>
            </a:r>
            <a:r>
              <a:rPr lang="en-US" sz="1800" b="1" dirty="0"/>
              <a:t>ISI treatment </a:t>
            </a:r>
            <a:r>
              <a:rPr lang="en-US" sz="1800" b="1" dirty="0" smtClean="0"/>
              <a:t> (absorptive  approximation). </a:t>
            </a:r>
            <a:endParaRPr lang="en-US" sz="1800" b="1" dirty="0"/>
          </a:p>
          <a:p>
            <a:pPr marL="349250" lvl="1" indent="-174625" algn="just" eaLnBrk="1" hangingPunct="1">
              <a:tabLst>
                <a:tab pos="288925" algn="l"/>
              </a:tabLst>
            </a:pPr>
            <a:endParaRPr lang="en-US" sz="900" b="1" dirty="0"/>
          </a:p>
          <a:p>
            <a:pPr marL="349250" lvl="1" indent="-174625" algn="just" eaLnBrk="1" hangingPunct="1">
              <a:buFontTx/>
              <a:buChar char="•"/>
              <a:tabLst>
                <a:tab pos="288925" algn="l"/>
              </a:tabLst>
            </a:pPr>
            <a:r>
              <a:rPr lang="en-US" sz="1800" b="1" dirty="0"/>
              <a:t>Extra </a:t>
            </a:r>
            <a:r>
              <a:rPr lang="en-US" sz="2000" b="1" dirty="0" err="1">
                <a:latin typeface="Symbol" pitchFamily="18" charset="2"/>
              </a:rPr>
              <a:t>pD</a:t>
            </a:r>
            <a:r>
              <a:rPr lang="en-US" sz="2000" b="1" dirty="0"/>
              <a:t> </a:t>
            </a:r>
            <a:r>
              <a:rPr lang="en-US" sz="1800" b="1" dirty="0"/>
              <a:t>contact term.</a:t>
            </a:r>
          </a:p>
        </p:txBody>
      </p:sp>
      <p:pic>
        <p:nvPicPr>
          <p:cNvPr id="75786" name="Picture 8" descr="volker3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33825"/>
            <a:ext cx="2552700" cy="2619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5787" name="Text Box 9"/>
          <p:cNvSpPr txBox="1">
            <a:spLocks noChangeArrowheads="1"/>
          </p:cNvSpPr>
          <p:nvPr/>
        </p:nvSpPr>
        <p:spPr bwMode="auto">
          <a:xfrm>
            <a:off x="3706813" y="4648201"/>
            <a:ext cx="5032375" cy="14652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Tx/>
              <a:buChar char="•"/>
            </a:pPr>
            <a:r>
              <a:rPr lang="en-US" sz="1800" b="1" dirty="0"/>
              <a:t>All well established N*s with </a:t>
            </a:r>
            <a:r>
              <a:rPr lang="en-US" sz="1800" b="1" dirty="0" err="1">
                <a:latin typeface="Symbol" pitchFamily="18" charset="2"/>
              </a:rPr>
              <a:t>r</a:t>
            </a:r>
            <a:r>
              <a:rPr lang="en-US" sz="1800" b="1" dirty="0" err="1"/>
              <a:t>p</a:t>
            </a:r>
            <a:r>
              <a:rPr lang="en-US" sz="1800" b="1" dirty="0"/>
              <a:t> decays and 3/2</a:t>
            </a:r>
            <a:r>
              <a:rPr lang="en-US" sz="1800" b="1" baseline="30000" dirty="0"/>
              <a:t>+</a:t>
            </a:r>
            <a:r>
              <a:rPr lang="en-US" sz="1800" b="1" dirty="0"/>
              <a:t>(1720) candidate.</a:t>
            </a:r>
          </a:p>
          <a:p>
            <a:pPr algn="just" eaLnBrk="1" hangingPunct="1"/>
            <a:endParaRPr lang="en-US" sz="1800" b="1" dirty="0"/>
          </a:p>
          <a:p>
            <a:pPr algn="just" eaLnBrk="1" hangingPunct="1">
              <a:buFontTx/>
              <a:buChar char="•"/>
            </a:pPr>
            <a:r>
              <a:rPr lang="en-US" sz="1800" b="1" dirty="0"/>
              <a:t>Diffractive </a:t>
            </a:r>
            <a:r>
              <a:rPr lang="en-US" sz="1800" b="1" dirty="0" err="1"/>
              <a:t>ansatz</a:t>
            </a:r>
            <a:r>
              <a:rPr lang="en-US" sz="1800" b="1" dirty="0"/>
              <a:t> for non-resonant part and </a:t>
            </a:r>
            <a:r>
              <a:rPr lang="en-US" sz="1800" b="1" dirty="0">
                <a:latin typeface="Symbol" pitchFamily="18" charset="2"/>
              </a:rPr>
              <a:t>r</a:t>
            </a:r>
            <a:r>
              <a:rPr lang="en-US" sz="1800" b="1" dirty="0"/>
              <a:t>-line shrinkage in N* region.  </a:t>
            </a:r>
          </a:p>
        </p:txBody>
      </p:sp>
      <p:sp>
        <p:nvSpPr>
          <p:cNvPr id="75788" name="Text Box 11"/>
          <p:cNvSpPr txBox="1">
            <a:spLocks noChangeArrowheads="1"/>
          </p:cNvSpPr>
          <p:nvPr/>
        </p:nvSpPr>
        <p:spPr bwMode="auto">
          <a:xfrm>
            <a:off x="5378450" y="1582737"/>
            <a:ext cx="844550" cy="457200"/>
          </a:xfrm>
          <a:prstGeom prst="rect">
            <a:avLst/>
          </a:prstGeom>
          <a:solidFill>
            <a:srgbClr val="FF99CC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p</a:t>
            </a:r>
            <a:r>
              <a:rPr lang="en-US" sz="2400" b="1" baseline="30000" dirty="0"/>
              <a:t>-</a:t>
            </a:r>
            <a:r>
              <a:rPr lang="en-US" sz="2400" b="1" dirty="0">
                <a:latin typeface="Symbol" pitchFamily="18" charset="2"/>
              </a:rPr>
              <a:t>D</a:t>
            </a:r>
            <a:r>
              <a:rPr lang="en-US" sz="2400" b="1" baseline="30000" dirty="0"/>
              <a:t>++</a:t>
            </a:r>
          </a:p>
        </p:txBody>
      </p:sp>
      <p:sp>
        <p:nvSpPr>
          <p:cNvPr id="75789" name="Text Box 12"/>
          <p:cNvSpPr txBox="1">
            <a:spLocks noChangeArrowheads="1"/>
          </p:cNvSpPr>
          <p:nvPr/>
        </p:nvSpPr>
        <p:spPr bwMode="auto">
          <a:xfrm>
            <a:off x="5591175" y="4251326"/>
            <a:ext cx="631825" cy="3968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Symbol" pitchFamily="18" charset="2"/>
              </a:rPr>
              <a:t>r</a:t>
            </a:r>
            <a:r>
              <a:rPr lang="en-US" sz="2000" b="1" baseline="30000">
                <a:latin typeface="Symbol" pitchFamily="18" charset="2"/>
              </a:rPr>
              <a:t>0</a:t>
            </a:r>
            <a:r>
              <a:rPr lang="en-US" sz="2000" b="1"/>
              <a:t>p</a:t>
            </a:r>
            <a:endParaRPr lang="en-US" sz="2000" b="1" baseline="30000"/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1689100" y="5930900"/>
            <a:ext cx="182563" cy="182563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2879725" y="3611563"/>
            <a:ext cx="184150" cy="182562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92" name="Oval 16"/>
          <p:cNvSpPr>
            <a:spLocks noChangeArrowheads="1"/>
          </p:cNvSpPr>
          <p:nvPr/>
        </p:nvSpPr>
        <p:spPr bwMode="auto">
          <a:xfrm>
            <a:off x="3063875" y="3703638"/>
            <a:ext cx="136525" cy="1365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94" name="Line 7"/>
          <p:cNvSpPr>
            <a:spLocks noChangeShapeType="1"/>
          </p:cNvSpPr>
          <p:nvPr/>
        </p:nvSpPr>
        <p:spPr bwMode="auto">
          <a:xfrm>
            <a:off x="-19050" y="7461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28600" y="934005"/>
            <a:ext cx="8510588" cy="369332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/>
              <a:t>V. </a:t>
            </a:r>
            <a:r>
              <a:rPr lang="en-US" sz="1800" b="1" dirty="0" smtClean="0"/>
              <a:t> Mokeev , V.D.  </a:t>
            </a:r>
            <a:r>
              <a:rPr lang="en-US" sz="1800" b="1" dirty="0" err="1" smtClean="0"/>
              <a:t>Burkert</a:t>
            </a:r>
            <a:r>
              <a:rPr lang="en-US" sz="1800" b="1" dirty="0" smtClean="0"/>
              <a:t>, T.-S.H.  Lee </a:t>
            </a:r>
            <a:r>
              <a:rPr lang="en-US" sz="1800" b="1" i="1" dirty="0" smtClean="0"/>
              <a:t>et </a:t>
            </a:r>
            <a:r>
              <a:rPr lang="en-US" sz="1800" b="1" i="1" dirty="0"/>
              <a:t>al</a:t>
            </a:r>
            <a:r>
              <a:rPr lang="en-US" sz="1800" b="1" dirty="0"/>
              <a:t>., </a:t>
            </a:r>
            <a:r>
              <a:rPr lang="en-US" sz="1800" b="1" dirty="0" smtClean="0"/>
              <a:t>Phys</a:t>
            </a:r>
            <a:r>
              <a:rPr lang="en-US" sz="1800" b="1" dirty="0"/>
              <a:t>. Rev. C80,  045212 (2009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0"/>
            <a:ext cx="8229600" cy="7493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JLAB-MSU meson-baryon model (JM) for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p </a:t>
            </a:r>
            <a:r>
              <a:rPr lang="en-US" sz="2000" dirty="0" err="1" smtClean="0">
                <a:solidFill>
                  <a:srgbClr val="FF0000"/>
                </a:solidFill>
              </a:rPr>
              <a:t>electroproduction</a:t>
            </a:r>
            <a:endParaRPr lang="en-US" sz="2000" dirty="0" smtClean="0">
              <a:solidFill>
                <a:srgbClr val="FF3300"/>
              </a:solidFill>
            </a:endParaRPr>
          </a:p>
        </p:txBody>
      </p:sp>
      <p:pic>
        <p:nvPicPr>
          <p:cNvPr id="76804" name="Picture 3" descr="volker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44575"/>
            <a:ext cx="3505200" cy="2432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728663" y="641350"/>
            <a:ext cx="287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rgbClr val="FF3300"/>
                </a:solidFill>
              </a:rPr>
              <a:t>3-body processes:</a:t>
            </a:r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4229100" y="749300"/>
            <a:ext cx="435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</a:rPr>
              <a:t>Isobar </a:t>
            </a:r>
            <a:r>
              <a:rPr lang="en-US" sz="2400" b="1" dirty="0">
                <a:solidFill>
                  <a:srgbClr val="FF0000"/>
                </a:solidFill>
              </a:rPr>
              <a:t>channels included</a:t>
            </a:r>
            <a:r>
              <a:rPr lang="en-US" sz="2400" b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76807" name="Text Box 6"/>
          <p:cNvSpPr txBox="1">
            <a:spLocks noChangeArrowheads="1"/>
          </p:cNvSpPr>
          <p:nvPr/>
        </p:nvSpPr>
        <p:spPr bwMode="auto">
          <a:xfrm>
            <a:off x="3879850" y="1635125"/>
            <a:ext cx="5038725" cy="94615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Tx/>
              <a:buChar char="•"/>
            </a:pPr>
            <a:r>
              <a:rPr lang="en-US" sz="1800" b="1" dirty="0"/>
              <a:t> </a:t>
            </a:r>
            <a:r>
              <a:rPr lang="en-US" sz="1800" b="1" dirty="0">
                <a:latin typeface="Symbol" pitchFamily="18" charset="2"/>
              </a:rPr>
              <a:t>p</a:t>
            </a:r>
            <a:r>
              <a:rPr lang="en-US" sz="1800" b="1" baseline="30000" dirty="0"/>
              <a:t>+</a:t>
            </a:r>
            <a:r>
              <a:rPr lang="en-US" sz="1800" b="1" dirty="0"/>
              <a:t>D</a:t>
            </a:r>
            <a:r>
              <a:rPr lang="en-US" sz="1800" b="1" baseline="30000" dirty="0"/>
              <a:t>0</a:t>
            </a:r>
            <a:r>
              <a:rPr lang="en-US" sz="1800" b="1" baseline="-25000" dirty="0"/>
              <a:t>13</a:t>
            </a:r>
            <a:r>
              <a:rPr lang="en-US" sz="1800" b="1" dirty="0"/>
              <a:t>(1520), </a:t>
            </a:r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/>
              <a:t>+</a:t>
            </a:r>
            <a:r>
              <a:rPr lang="en-US" sz="2000" b="1" dirty="0"/>
              <a:t>F</a:t>
            </a:r>
            <a:r>
              <a:rPr lang="en-US" sz="2000" b="1" baseline="30000" dirty="0"/>
              <a:t>0</a:t>
            </a:r>
            <a:r>
              <a:rPr lang="en-US" sz="2000" b="1" baseline="-25000" dirty="0"/>
              <a:t>15</a:t>
            </a:r>
            <a:r>
              <a:rPr lang="en-US" sz="2000" b="1" dirty="0"/>
              <a:t>(1685), </a:t>
            </a:r>
            <a:r>
              <a:rPr lang="en-US" sz="2000" b="1" dirty="0">
                <a:latin typeface="Symbol" pitchFamily="18" charset="2"/>
              </a:rPr>
              <a:t>p</a:t>
            </a:r>
            <a:r>
              <a:rPr lang="en-US" sz="2000" b="1" baseline="30000" dirty="0"/>
              <a:t>-</a:t>
            </a:r>
            <a:r>
              <a:rPr lang="en-US" sz="2000" b="1" dirty="0"/>
              <a:t>P</a:t>
            </a:r>
            <a:r>
              <a:rPr lang="en-US" sz="2000" b="1" baseline="30000" dirty="0"/>
              <a:t>++</a:t>
            </a:r>
            <a:r>
              <a:rPr lang="en-US" sz="2000" b="1" baseline="-25000" dirty="0"/>
              <a:t>33</a:t>
            </a:r>
            <a:r>
              <a:rPr lang="en-US" sz="2000" b="1" dirty="0"/>
              <a:t>(1640)</a:t>
            </a:r>
            <a:r>
              <a:rPr lang="en-US" sz="1800" b="1" dirty="0"/>
              <a:t> isobar channels observed </a:t>
            </a:r>
            <a:r>
              <a:rPr lang="en-US" sz="1800" b="1" dirty="0" smtClean="0"/>
              <a:t>for the first time in </a:t>
            </a:r>
            <a:r>
              <a:rPr lang="en-US" sz="1800" b="1" dirty="0"/>
              <a:t>the CLAS data at W &gt; 1.5 </a:t>
            </a:r>
            <a:r>
              <a:rPr lang="en-US" sz="1800" b="1" dirty="0" err="1"/>
              <a:t>GeV</a:t>
            </a:r>
            <a:r>
              <a:rPr lang="en-US" sz="1800" b="1" dirty="0"/>
              <a:t>.</a:t>
            </a:r>
          </a:p>
        </p:txBody>
      </p:sp>
      <p:sp>
        <p:nvSpPr>
          <p:cNvPr id="76809" name="Text Box 12"/>
          <p:cNvSpPr txBox="1">
            <a:spLocks noChangeArrowheads="1"/>
          </p:cNvSpPr>
          <p:nvPr/>
        </p:nvSpPr>
        <p:spPr bwMode="auto">
          <a:xfrm>
            <a:off x="1989138" y="2092325"/>
            <a:ext cx="1063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F</a:t>
            </a:r>
            <a:r>
              <a:rPr lang="en-US" sz="1400" b="1" baseline="30000"/>
              <a:t>0</a:t>
            </a:r>
            <a:r>
              <a:rPr lang="en-US" sz="1400" b="1"/>
              <a:t>15(1685)</a:t>
            </a:r>
          </a:p>
        </p:txBody>
      </p:sp>
      <p:sp>
        <p:nvSpPr>
          <p:cNvPr id="76810" name="Text Box 13"/>
          <p:cNvSpPr txBox="1">
            <a:spLocks noChangeArrowheads="1"/>
          </p:cNvSpPr>
          <p:nvPr/>
        </p:nvSpPr>
        <p:spPr bwMode="auto">
          <a:xfrm>
            <a:off x="2046288" y="1787525"/>
            <a:ext cx="12620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(P</a:t>
            </a:r>
            <a:r>
              <a:rPr lang="en-US" sz="1400" b="1" baseline="30000"/>
              <a:t>++</a:t>
            </a:r>
            <a:r>
              <a:rPr lang="en-US" sz="1400" b="1"/>
              <a:t>33(1640))</a:t>
            </a:r>
          </a:p>
        </p:txBody>
      </p:sp>
      <p:sp>
        <p:nvSpPr>
          <p:cNvPr id="76811" name="Text Box 14"/>
          <p:cNvSpPr txBox="1">
            <a:spLocks noChangeArrowheads="1"/>
          </p:cNvSpPr>
          <p:nvPr/>
        </p:nvSpPr>
        <p:spPr bwMode="auto">
          <a:xfrm>
            <a:off x="2573338" y="1098550"/>
            <a:ext cx="4778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(</a:t>
            </a:r>
            <a:r>
              <a:rPr lang="en-US" sz="1600" b="1">
                <a:latin typeface="Symbol" pitchFamily="18" charset="2"/>
              </a:rPr>
              <a:t>p</a:t>
            </a:r>
            <a:r>
              <a:rPr lang="en-US" sz="1600" b="1" baseline="30000"/>
              <a:t>-</a:t>
            </a:r>
            <a:r>
              <a:rPr lang="en-US" sz="1600" b="1"/>
              <a:t>)</a:t>
            </a:r>
          </a:p>
        </p:txBody>
      </p:sp>
      <p:sp>
        <p:nvSpPr>
          <p:cNvPr id="76812" name="Text Box 15"/>
          <p:cNvSpPr txBox="1">
            <a:spLocks noChangeArrowheads="1"/>
          </p:cNvSpPr>
          <p:nvPr/>
        </p:nvSpPr>
        <p:spPr bwMode="auto">
          <a:xfrm>
            <a:off x="3308350" y="1924050"/>
            <a:ext cx="5127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(</a:t>
            </a:r>
            <a:r>
              <a:rPr lang="en-US" sz="1600" b="1">
                <a:latin typeface="Symbol" pitchFamily="18" charset="2"/>
              </a:rPr>
              <a:t>p</a:t>
            </a:r>
            <a:r>
              <a:rPr lang="en-US" sz="1600" b="1" baseline="30000"/>
              <a:t>+</a:t>
            </a:r>
            <a:r>
              <a:rPr lang="en-US" sz="1600" b="1"/>
              <a:t>)</a:t>
            </a:r>
          </a:p>
        </p:txBody>
      </p:sp>
      <p:sp>
        <p:nvSpPr>
          <p:cNvPr id="76815" name="Line 7"/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14300" y="32257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Unitarized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Breit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-Wigner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Anstaz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resonant amplitudes</a:t>
            </a:r>
          </a:p>
          <a:p>
            <a:pPr lvl="0"/>
            <a:r>
              <a:rPr lang="en-US" sz="1800" b="1" dirty="0" err="1" smtClean="0">
                <a:solidFill>
                  <a:schemeClr val="accent2"/>
                </a:solidFill>
              </a:rPr>
              <a:t>I.J.R.Aitchison</a:t>
            </a:r>
            <a:r>
              <a:rPr lang="en-US" sz="1800" b="1" dirty="0" smtClean="0">
                <a:solidFill>
                  <a:schemeClr val="accent2"/>
                </a:solidFill>
              </a:rPr>
              <a:t>, Nuclear Physics , A189 (1972), 417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1" descr="nstar_transit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75" y="3911500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nstar_transit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4948216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397810" y="4948216"/>
            <a:ext cx="519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Off-diagonal transitions incorporated into JM:</a:t>
            </a:r>
            <a:endParaRPr lang="en-US" sz="1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90368" y="5401270"/>
            <a:ext cx="398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</a:t>
            </a:r>
            <a:r>
              <a:rPr lang="en-US" sz="1800" b="1" baseline="-25000" dirty="0" smtClean="0"/>
              <a:t>11</a:t>
            </a:r>
            <a:r>
              <a:rPr lang="en-US" sz="1800" b="1" dirty="0" smtClean="0"/>
              <a:t>(1535) </a:t>
            </a:r>
            <a:r>
              <a:rPr lang="en-US" sz="1800" b="1" dirty="0" smtClean="0">
                <a:latin typeface="Arial"/>
                <a:cs typeface="Arial"/>
              </a:rPr>
              <a:t>↔ S</a:t>
            </a:r>
            <a:r>
              <a:rPr lang="en-US" sz="1800" b="1" baseline="-25000" dirty="0" smtClean="0">
                <a:latin typeface="Arial"/>
                <a:cs typeface="Arial"/>
              </a:rPr>
              <a:t>11</a:t>
            </a:r>
            <a:r>
              <a:rPr lang="en-US" sz="1800" b="1" dirty="0" smtClean="0">
                <a:latin typeface="Arial"/>
                <a:cs typeface="Arial"/>
              </a:rPr>
              <a:t>(1650)</a:t>
            </a:r>
          </a:p>
          <a:p>
            <a:r>
              <a:rPr lang="en-US" sz="1800" b="1" dirty="0" smtClean="0">
                <a:latin typeface="Arial"/>
                <a:cs typeface="Arial"/>
              </a:rPr>
              <a:t>D</a:t>
            </a:r>
            <a:r>
              <a:rPr lang="en-US" sz="1800" b="1" baseline="-25000" dirty="0" smtClean="0">
                <a:latin typeface="Arial"/>
                <a:cs typeface="Arial"/>
              </a:rPr>
              <a:t>13</a:t>
            </a:r>
            <a:r>
              <a:rPr lang="en-US" sz="1800" b="1" dirty="0" smtClean="0">
                <a:latin typeface="Arial"/>
                <a:cs typeface="Arial"/>
              </a:rPr>
              <a:t>(1520) ↔ D</a:t>
            </a:r>
            <a:r>
              <a:rPr lang="en-US" sz="1800" b="1" baseline="-25000" dirty="0" smtClean="0">
                <a:latin typeface="Arial"/>
                <a:cs typeface="Arial"/>
              </a:rPr>
              <a:t>13</a:t>
            </a:r>
            <a:r>
              <a:rPr lang="en-US" sz="1800" b="1" dirty="0" smtClean="0">
                <a:latin typeface="Arial"/>
                <a:cs typeface="Arial"/>
              </a:rPr>
              <a:t>(1700)</a:t>
            </a:r>
          </a:p>
          <a:p>
            <a:r>
              <a:rPr lang="en-US" sz="1800" b="1" dirty="0" smtClean="0">
                <a:latin typeface="Arial"/>
                <a:cs typeface="Arial"/>
              </a:rPr>
              <a:t>3/2</a:t>
            </a:r>
            <a:r>
              <a:rPr lang="en-US" sz="1800" b="1" baseline="30000" dirty="0" smtClean="0">
                <a:latin typeface="Arial"/>
                <a:cs typeface="Arial"/>
              </a:rPr>
              <a:t>+</a:t>
            </a:r>
            <a:r>
              <a:rPr lang="en-US" sz="1800" b="1" dirty="0" smtClean="0">
                <a:latin typeface="Arial"/>
                <a:cs typeface="Arial"/>
              </a:rPr>
              <a:t>(1720) ↔ P</a:t>
            </a:r>
            <a:r>
              <a:rPr lang="en-US" sz="1800" b="1" baseline="-25000" dirty="0" smtClean="0">
                <a:latin typeface="Arial"/>
                <a:cs typeface="Arial"/>
              </a:rPr>
              <a:t>13</a:t>
            </a:r>
            <a:r>
              <a:rPr lang="en-US" sz="1800" b="1" dirty="0" smtClean="0">
                <a:latin typeface="Arial"/>
                <a:cs typeface="Arial"/>
              </a:rPr>
              <a:t>(1700)</a:t>
            </a:r>
            <a:endParaRPr lang="en-US" sz="1800" b="1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3505199" y="4286150"/>
          <a:ext cx="4838701" cy="601334"/>
        </p:xfrm>
        <a:graphic>
          <a:graphicData uri="http://schemas.openxmlformats.org/presentationml/2006/ole">
            <p:oleObj spid="_x0000_s443393" name="Equation" r:id="rId6" imgW="3708360" imgH="34272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321610" y="3916818"/>
            <a:ext cx="519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 Inverse of JM </a:t>
            </a:r>
            <a:r>
              <a:rPr lang="en-US" sz="1800" b="1" dirty="0" err="1" smtClean="0"/>
              <a:t>unitarized</a:t>
            </a:r>
            <a:r>
              <a:rPr lang="en-US" sz="1800" b="1" dirty="0" smtClean="0"/>
              <a:t> N* propagator:</a:t>
            </a:r>
            <a:endParaRPr lang="en-US" sz="1800" b="1" dirty="0"/>
          </a:p>
        </p:txBody>
      </p:sp>
      <p:sp>
        <p:nvSpPr>
          <p:cNvPr id="41" name="TextBox 14"/>
          <p:cNvSpPr txBox="1">
            <a:spLocks noChangeArrowheads="1"/>
          </p:cNvSpPr>
          <p:nvPr/>
        </p:nvSpPr>
        <p:spPr bwMode="auto">
          <a:xfrm>
            <a:off x="942749" y="4080430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1826986" y="4080430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3" name="TextBox 33"/>
          <p:cNvSpPr txBox="1">
            <a:spLocks noChangeArrowheads="1"/>
          </p:cNvSpPr>
          <p:nvPr/>
        </p:nvSpPr>
        <p:spPr bwMode="auto">
          <a:xfrm>
            <a:off x="1223963" y="4794327"/>
            <a:ext cx="918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diagonal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1046163" y="5182016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1930400" y="5182016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N*</a:t>
            </a:r>
            <a:r>
              <a:rPr lang="en-US" sz="1600" b="1" baseline="-250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endParaRPr lang="en-US" sz="1600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1223963" y="5750341"/>
            <a:ext cx="1218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off-diagonal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58775" y="747713"/>
            <a:ext cx="8229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b="1" dirty="0">
                <a:solidFill>
                  <a:srgbClr val="FF3300"/>
                </a:solidFill>
              </a:rPr>
              <a:t>Direct 2</a:t>
            </a:r>
            <a:r>
              <a:rPr lang="en-US" sz="1800" b="1" dirty="0">
                <a:solidFill>
                  <a:srgbClr val="FF3300"/>
                </a:solidFill>
                <a:latin typeface="Symbol" pitchFamily="18" charset="2"/>
              </a:rPr>
              <a:t>p</a:t>
            </a:r>
            <a:r>
              <a:rPr lang="en-US" sz="1800" b="1" dirty="0">
                <a:solidFill>
                  <a:srgbClr val="FF3300"/>
                </a:solidFill>
              </a:rPr>
              <a:t> production required by </a:t>
            </a:r>
            <a:r>
              <a:rPr lang="en-US" sz="1800" b="1" dirty="0" err="1" smtClean="0">
                <a:solidFill>
                  <a:srgbClr val="FF3300"/>
                </a:solidFill>
              </a:rPr>
              <a:t>unitarity</a:t>
            </a:r>
            <a:r>
              <a:rPr lang="en-US" sz="1800" b="1" dirty="0" smtClean="0">
                <a:solidFill>
                  <a:srgbClr val="FF3300"/>
                </a:solidFill>
              </a:rPr>
              <a:t>:</a:t>
            </a:r>
            <a:endParaRPr lang="en-US" sz="1800" b="1" dirty="0">
              <a:solidFill>
                <a:srgbClr val="FF3300"/>
              </a:solidFill>
            </a:endParaRPr>
          </a:p>
        </p:txBody>
      </p:sp>
      <p:pic>
        <p:nvPicPr>
          <p:cNvPr id="5" name="Picture 21" descr="residual_mechanisms_6bin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273175"/>
            <a:ext cx="61341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505200" y="1533525"/>
            <a:ext cx="2103438" cy="1200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/>
              <a:t>Most relevant</a:t>
            </a:r>
          </a:p>
          <a:p>
            <a:r>
              <a:rPr lang="en-US" sz="1800" b="1" dirty="0"/>
              <a:t>at </a:t>
            </a:r>
            <a:r>
              <a:rPr lang="en-US" sz="1800" b="1" dirty="0" smtClean="0"/>
              <a:t>W&lt;1.60 </a:t>
            </a:r>
            <a:r>
              <a:rPr lang="en-US" sz="1800" b="1" dirty="0" err="1"/>
              <a:t>GeV</a:t>
            </a:r>
            <a:r>
              <a:rPr lang="en-US" sz="1800" b="1" dirty="0"/>
              <a:t>.</a:t>
            </a:r>
          </a:p>
          <a:p>
            <a:r>
              <a:rPr lang="en-US" sz="1800" b="1" dirty="0"/>
              <a:t>Negligible at</a:t>
            </a:r>
          </a:p>
          <a:p>
            <a:r>
              <a:rPr lang="en-US" sz="1800" b="1" dirty="0"/>
              <a:t>W&gt;1.70 </a:t>
            </a:r>
            <a:r>
              <a:rPr lang="en-US" sz="1800" b="1" dirty="0" err="1"/>
              <a:t>GeV</a:t>
            </a:r>
            <a:endParaRPr lang="en-US" sz="1800" b="1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0"/>
            <a:ext cx="8229600" cy="7493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JLAB-MSU meson-baryon model (JM) for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p </a:t>
            </a:r>
            <a:r>
              <a:rPr lang="en-US" sz="2000" dirty="0" err="1" smtClean="0">
                <a:solidFill>
                  <a:srgbClr val="FF0000"/>
                </a:solidFill>
              </a:rPr>
              <a:t>electroproduction</a:t>
            </a:r>
            <a:endParaRPr lang="en-US" sz="2000" dirty="0" smtClean="0">
              <a:solidFill>
                <a:srgbClr val="FF33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540" y="3580937"/>
            <a:ext cx="31630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Lorentz invariant contraction</a:t>
            </a:r>
          </a:p>
          <a:p>
            <a:pPr algn="l"/>
            <a:r>
              <a:rPr lang="en-US" sz="1800" dirty="0" smtClean="0"/>
              <a:t>of the initial and  the final</a:t>
            </a:r>
          </a:p>
          <a:p>
            <a:pPr algn="l"/>
            <a:r>
              <a:rPr lang="en-US" sz="1800" dirty="0" smtClean="0"/>
              <a:t>particle spin-tensors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exponential propagators for</a:t>
            </a:r>
          </a:p>
          <a:p>
            <a:pPr algn="l"/>
            <a:r>
              <a:rPr lang="en-US" sz="1800" dirty="0" smtClean="0"/>
              <a:t>two unspecified  exchanges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Magnitudes and  relative </a:t>
            </a:r>
          </a:p>
          <a:p>
            <a:pPr algn="l"/>
            <a:r>
              <a:rPr lang="en-US" sz="1800" dirty="0" smtClean="0"/>
              <a:t>phases fit to the data</a:t>
            </a:r>
            <a:endParaRPr lang="en-US" sz="1800" dirty="0"/>
          </a:p>
        </p:txBody>
      </p:sp>
      <p:pic>
        <p:nvPicPr>
          <p:cNvPr id="10" name="Picture 9" descr="alpha_nophase_06515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4585" y="3348038"/>
            <a:ext cx="3032836" cy="3032836"/>
          </a:xfrm>
          <a:prstGeom prst="rect">
            <a:avLst/>
          </a:prstGeom>
        </p:spPr>
      </p:pic>
      <p:pic>
        <p:nvPicPr>
          <p:cNvPr id="11" name="Picture 10" descr="alpha_06515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1163" y="3348038"/>
            <a:ext cx="3032837" cy="30328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80290" y="3860800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phases=0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51553" y="4199354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W=1.51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55104" y="3860800"/>
            <a:ext cx="2239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phases fit to the data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08440" y="4199354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W=1.51 </a:t>
            </a:r>
            <a:r>
              <a:rPr lang="en-US" sz="1600" b="1" dirty="0" err="1" smtClean="0"/>
              <a:t>GeV</a:t>
            </a:r>
            <a:endParaRPr lang="en-US" sz="1600" b="1" dirty="0" smtClean="0"/>
          </a:p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=0.65 GeV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sp>
        <p:nvSpPr>
          <p:cNvPr id="20" name="Right Arrow 19"/>
          <p:cNvSpPr/>
          <p:nvPr/>
        </p:nvSpPr>
        <p:spPr bwMode="auto">
          <a:xfrm rot="19516376">
            <a:off x="2552565" y="5386873"/>
            <a:ext cx="626533" cy="355600"/>
          </a:xfrm>
          <a:prstGeom prst="righ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Resonant and non-resonant parts of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 cross sections as determined from the CLAS data fit within the framework of JM model  </a:t>
            </a:r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 flipV="1">
            <a:off x="0" y="1144588"/>
            <a:ext cx="91440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tIns="228600"/>
          <a:lstStyle/>
          <a:p>
            <a:endParaRPr lang="en-US"/>
          </a:p>
        </p:txBody>
      </p:sp>
      <p:pic>
        <p:nvPicPr>
          <p:cNvPr id="77828" name="Picture 4" descr="newlogo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Line 60"/>
          <p:cNvSpPr>
            <a:spLocks noChangeShapeType="1"/>
          </p:cNvSpPr>
          <p:nvPr/>
        </p:nvSpPr>
        <p:spPr bwMode="auto">
          <a:xfrm>
            <a:off x="85725" y="6083300"/>
            <a:ext cx="474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0" name="Text Box 62"/>
          <p:cNvSpPr txBox="1">
            <a:spLocks noChangeArrowheads="1"/>
          </p:cNvSpPr>
          <p:nvPr/>
        </p:nvSpPr>
        <p:spPr bwMode="auto">
          <a:xfrm>
            <a:off x="639763" y="5910263"/>
            <a:ext cx="2838450" cy="3683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18288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full cross sections</a:t>
            </a:r>
          </a:p>
        </p:txBody>
      </p:sp>
      <p:sp>
        <p:nvSpPr>
          <p:cNvPr id="77831" name="Line 53"/>
          <p:cNvSpPr>
            <a:spLocks noChangeShapeType="1"/>
          </p:cNvSpPr>
          <p:nvPr/>
        </p:nvSpPr>
        <p:spPr bwMode="auto">
          <a:xfrm flipV="1">
            <a:off x="3486150" y="5773738"/>
            <a:ext cx="0" cy="546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Oval 54"/>
          <p:cNvSpPr>
            <a:spLocks noChangeArrowheads="1"/>
          </p:cNvSpPr>
          <p:nvPr/>
        </p:nvSpPr>
        <p:spPr bwMode="auto">
          <a:xfrm>
            <a:off x="3429000" y="6015038"/>
            <a:ext cx="114300" cy="889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02050" y="5878513"/>
            <a:ext cx="1677988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resonant part</a:t>
            </a:r>
          </a:p>
        </p:txBody>
      </p:sp>
      <p:sp>
        <p:nvSpPr>
          <p:cNvPr id="77834" name="Line 53"/>
          <p:cNvSpPr>
            <a:spLocks noChangeShapeType="1"/>
          </p:cNvSpPr>
          <p:nvPr/>
        </p:nvSpPr>
        <p:spPr bwMode="auto">
          <a:xfrm flipV="1">
            <a:off x="6027738" y="5842000"/>
            <a:ext cx="0" cy="5461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Oval 54"/>
          <p:cNvSpPr>
            <a:spLocks noChangeArrowheads="1"/>
          </p:cNvSpPr>
          <p:nvPr/>
        </p:nvSpPr>
        <p:spPr bwMode="auto">
          <a:xfrm>
            <a:off x="5970588" y="6083300"/>
            <a:ext cx="114300" cy="88900"/>
          </a:xfrm>
          <a:prstGeom prst="ellipse">
            <a:avLst/>
          </a:prstGeom>
          <a:solidFill>
            <a:srgbClr val="00B050"/>
          </a:solidFill>
          <a:ln w="9525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Box 19"/>
          <p:cNvSpPr txBox="1">
            <a:spLocks noChangeArrowheads="1"/>
          </p:cNvSpPr>
          <p:nvPr/>
        </p:nvSpPr>
        <p:spPr bwMode="auto">
          <a:xfrm>
            <a:off x="6454775" y="5883275"/>
            <a:ext cx="218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B050"/>
                </a:solidFill>
              </a:rPr>
              <a:t>non-resonant part</a:t>
            </a:r>
          </a:p>
        </p:txBody>
      </p:sp>
      <p:pic>
        <p:nvPicPr>
          <p:cNvPr id="77837" name="Picture 30" descr="nstar_backgr_275375_0.375w_15_1525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6150"/>
            <a:ext cx="480377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5" descr="nstar_backgr_166176_0.95w17001725_bin101010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17575"/>
            <a:ext cx="4992688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211138"/>
            <a:ext cx="8283575" cy="685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N</a:t>
            </a:r>
            <a:r>
              <a:rPr lang="el-GR" sz="2400" dirty="0" smtClean="0">
                <a:solidFill>
                  <a:srgbClr val="FF0000"/>
                </a:solidFill>
                <a:ea typeface="MS PGothic" pitchFamily="34" charset="-128"/>
              </a:rPr>
              <a:t>Δ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 Transition Form Factor – G</a:t>
            </a:r>
            <a:r>
              <a:rPr lang="en-US" sz="2400" baseline="-25000" dirty="0" smtClean="0">
                <a:solidFill>
                  <a:srgbClr val="FF0000"/>
                </a:solidFill>
                <a:ea typeface="MS PGothic" pitchFamily="34" charset="-128"/>
              </a:rPr>
              <a:t>M. 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Meson-baryon dressing </a:t>
            </a:r>
            <a:r>
              <a:rPr lang="en-US" sz="2400" dirty="0" err="1" smtClean="0">
                <a:solidFill>
                  <a:srgbClr val="FF0000"/>
                </a:solidFill>
                <a:ea typeface="MS PGothic" pitchFamily="34" charset="-128"/>
              </a:rPr>
              <a:t>vs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 Quark core contribution  in  EBAC analysis.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34950" y="4402137"/>
            <a:ext cx="3581400" cy="1749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Within </a:t>
            </a:r>
            <a:r>
              <a:rPr lang="en-US" sz="1800" dirty="0">
                <a:latin typeface="+mn-lt"/>
              </a:rPr>
              <a:t>the framework of relativistic QM  [</a:t>
            </a:r>
            <a:r>
              <a:rPr lang="en-US" sz="1800" dirty="0" err="1">
                <a:latin typeface="+mn-lt"/>
              </a:rPr>
              <a:t>B.Julia</a:t>
            </a:r>
            <a:r>
              <a:rPr lang="en-US" sz="1800" dirty="0">
                <a:latin typeface="+mn-lt"/>
              </a:rPr>
              <a:t>-Diaz </a:t>
            </a:r>
            <a:r>
              <a:rPr lang="en-US" sz="1800" i="1" dirty="0">
                <a:latin typeface="+mn-lt"/>
              </a:rPr>
              <a:t>et al</a:t>
            </a:r>
            <a:r>
              <a:rPr lang="en-US" sz="1800" dirty="0">
                <a:latin typeface="+mn-lt"/>
              </a:rPr>
              <a:t>., PRC 69, 035212 (2004)], the bare-core contribution is very well described by the three-quark component </a:t>
            </a:r>
            <a:r>
              <a:rPr lang="en-US" sz="1800" dirty="0" smtClean="0">
                <a:latin typeface="+mn-lt"/>
              </a:rPr>
              <a:t>of wave function</a:t>
            </a:r>
            <a:endParaRPr lang="en-US" sz="1800" dirty="0">
              <a:latin typeface="+mn-lt"/>
            </a:endParaRP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87313" y="1044575"/>
            <a:ext cx="3646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sz="1800" dirty="0">
                <a:latin typeface="+mn-lt"/>
              </a:rPr>
              <a:t>One third of G</a:t>
            </a:r>
            <a:r>
              <a:rPr lang="en-US" sz="1800" baseline="30000" dirty="0">
                <a:latin typeface="+mn-lt"/>
              </a:rPr>
              <a:t>*</a:t>
            </a:r>
            <a:r>
              <a:rPr lang="en-US" sz="1800" baseline="-25000" dirty="0">
                <a:latin typeface="+mn-lt"/>
              </a:rPr>
              <a:t>M</a:t>
            </a:r>
            <a:r>
              <a:rPr lang="en-US" sz="1800" dirty="0">
                <a:latin typeface="+mn-lt"/>
              </a:rPr>
              <a:t> at low Q</a:t>
            </a:r>
            <a:r>
              <a:rPr lang="en-US" sz="1800" baseline="30000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is due  to </a:t>
            </a:r>
            <a:r>
              <a:rPr lang="en-US" sz="1800" dirty="0" smtClean="0">
                <a:latin typeface="+mn-lt"/>
              </a:rPr>
              <a:t>contributions </a:t>
            </a:r>
            <a:r>
              <a:rPr lang="en-US" sz="1800" dirty="0">
                <a:latin typeface="+mn-lt"/>
              </a:rPr>
              <a:t>from meson–baryon (MB) dressing: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53975" y="104457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4760" name="Picture 450" descr="MB_dressing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35814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1" name="TextBox 449"/>
          <p:cNvSpPr txBox="1">
            <a:spLocks noChangeArrowheads="1"/>
          </p:cNvSpPr>
          <p:nvPr/>
        </p:nvSpPr>
        <p:spPr bwMode="auto">
          <a:xfrm>
            <a:off x="4708525" y="4013200"/>
            <a:ext cx="18002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</a:rPr>
              <a:t>bare quark core</a:t>
            </a:r>
          </a:p>
        </p:txBody>
      </p:sp>
      <p:cxnSp>
        <p:nvCxnSpPr>
          <p:cNvPr id="74762" name="Straight Arrow Connector 451"/>
          <p:cNvCxnSpPr>
            <a:cxnSpLocks noChangeShapeType="1"/>
          </p:cNvCxnSpPr>
          <p:nvPr/>
        </p:nvCxnSpPr>
        <p:spPr bwMode="auto">
          <a:xfrm rot="3000000" flipV="1">
            <a:off x="6653213" y="3770312"/>
            <a:ext cx="274638" cy="442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4763" name="Straight Connector 450"/>
          <p:cNvCxnSpPr>
            <a:cxnSpLocks noChangeShapeType="1"/>
          </p:cNvCxnSpPr>
          <p:nvPr/>
        </p:nvCxnSpPr>
        <p:spPr bwMode="auto">
          <a:xfrm rot="5400000">
            <a:off x="6076433" y="3743377"/>
            <a:ext cx="4022725" cy="169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4764" name="TextBox 451"/>
          <p:cNvSpPr txBox="1">
            <a:spLocks noChangeArrowheads="1"/>
          </p:cNvSpPr>
          <p:nvPr/>
        </p:nvSpPr>
        <p:spPr bwMode="auto">
          <a:xfrm>
            <a:off x="6545263" y="4473575"/>
            <a:ext cx="1139825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0000"/>
                </a:solidFill>
              </a:rPr>
              <a:t>Q</a:t>
            </a:r>
            <a:r>
              <a:rPr lang="en-US" sz="1600" baseline="30000">
                <a:solidFill>
                  <a:srgbClr val="FF0000"/>
                </a:solidFill>
              </a:rPr>
              <a:t>2</a:t>
            </a:r>
            <a:r>
              <a:rPr lang="en-US" sz="1600">
                <a:solidFill>
                  <a:srgbClr val="FF0000"/>
                </a:solidFill>
              </a:rPr>
              <a:t>=5GeV</a:t>
            </a:r>
            <a:r>
              <a:rPr lang="en-US" sz="1600" baseline="3000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74765" name="Straight Arrow Connector 453"/>
          <p:cNvCxnSpPr>
            <a:cxnSpLocks noChangeShapeType="1"/>
          </p:cNvCxnSpPr>
          <p:nvPr/>
        </p:nvCxnSpPr>
        <p:spPr bwMode="auto">
          <a:xfrm rot="16200000" flipH="1">
            <a:off x="7634288" y="4892675"/>
            <a:ext cx="457200" cy="3111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454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1" t="17165" r="12746" b="17625"/>
          <a:stretch>
            <a:fillRect/>
          </a:stretch>
        </p:blipFill>
        <p:spPr bwMode="auto">
          <a:xfrm>
            <a:off x="3733801" y="1635760"/>
            <a:ext cx="4975491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" name="TextBox 37"/>
          <p:cNvSpPr txBox="1">
            <a:spLocks noChangeArrowheads="1"/>
          </p:cNvSpPr>
          <p:nvPr/>
        </p:nvSpPr>
        <p:spPr bwMode="auto">
          <a:xfrm>
            <a:off x="7132320" y="1859756"/>
            <a:ext cx="7715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200" b="0" dirty="0">
                <a:solidFill>
                  <a:schemeClr val="tx1"/>
                </a:solidFill>
                <a:cs typeface="Arial" charset="0"/>
              </a:rPr>
              <a:t>CLAS</a:t>
            </a:r>
          </a:p>
          <a:p>
            <a:pPr algn="l" eaLnBrk="1" hangingPunct="1"/>
            <a:r>
              <a:rPr lang="en-US" sz="1200" b="0" dirty="0">
                <a:solidFill>
                  <a:schemeClr val="tx1"/>
                </a:solidFill>
                <a:cs typeface="Arial" charset="0"/>
              </a:rPr>
              <a:t>Hall A</a:t>
            </a:r>
          </a:p>
          <a:p>
            <a:pPr algn="l" eaLnBrk="1" hangingPunct="1">
              <a:buFont typeface="Wingdings" pitchFamily="2" charset="2"/>
              <a:buChar char=""/>
            </a:pPr>
            <a:r>
              <a:rPr lang="en-US" sz="1200" b="0" dirty="0">
                <a:solidFill>
                  <a:schemeClr val="tx1"/>
                </a:solidFill>
                <a:cs typeface="Arial" charset="0"/>
              </a:rPr>
              <a:t> Hall C</a:t>
            </a:r>
          </a:p>
          <a:p>
            <a:pPr algn="l" eaLnBrk="1" hangingPunct="1"/>
            <a:r>
              <a:rPr lang="en-US" sz="1200" b="0" dirty="0">
                <a:solidFill>
                  <a:schemeClr val="tx1"/>
                </a:solidFill>
                <a:cs typeface="Arial" charset="0"/>
              </a:rPr>
              <a:t>MAMI</a:t>
            </a:r>
          </a:p>
          <a:p>
            <a:pPr algn="l" eaLnBrk="1" hangingPunct="1"/>
            <a:r>
              <a:rPr lang="en-US" sz="1200" b="0" dirty="0">
                <a:solidFill>
                  <a:schemeClr val="tx1"/>
                </a:solidFill>
                <a:cs typeface="Arial" charset="0"/>
              </a:rPr>
              <a:t>Bates</a:t>
            </a:r>
          </a:p>
        </p:txBody>
      </p:sp>
      <p:sp>
        <p:nvSpPr>
          <p:cNvPr id="457" name="Rectangle 456"/>
          <p:cNvSpPr>
            <a:spLocks noChangeArrowheads="1"/>
          </p:cNvSpPr>
          <p:nvPr/>
        </p:nvSpPr>
        <p:spPr bwMode="auto">
          <a:xfrm flipV="1">
            <a:off x="7132320" y="1966118"/>
            <a:ext cx="87313" cy="825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r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8" name="Rectangle 457"/>
          <p:cNvSpPr>
            <a:spLocks noChangeArrowheads="1"/>
          </p:cNvSpPr>
          <p:nvPr/>
        </p:nvSpPr>
        <p:spPr bwMode="auto">
          <a:xfrm flipV="1">
            <a:off x="7132320" y="2324893"/>
            <a:ext cx="87313" cy="825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r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7132320" y="2499518"/>
            <a:ext cx="80963" cy="825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60" name="Oval 459"/>
          <p:cNvSpPr/>
          <p:nvPr/>
        </p:nvSpPr>
        <p:spPr>
          <a:xfrm>
            <a:off x="7132320" y="2135981"/>
            <a:ext cx="87313" cy="825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61" name="Freeform 152"/>
          <p:cNvSpPr>
            <a:spLocks/>
          </p:cNvSpPr>
          <p:nvPr/>
        </p:nvSpPr>
        <p:spPr bwMode="auto">
          <a:xfrm>
            <a:off x="7132320" y="2683668"/>
            <a:ext cx="73025" cy="73025"/>
          </a:xfrm>
          <a:custGeom>
            <a:avLst/>
            <a:gdLst>
              <a:gd name="T0" fmla="*/ 37324 w 45"/>
              <a:gd name="T1" fmla="*/ 73025 h 45"/>
              <a:gd name="T2" fmla="*/ 73025 w 45"/>
              <a:gd name="T3" fmla="*/ 0 h 45"/>
              <a:gd name="T4" fmla="*/ 0 w 45"/>
              <a:gd name="T5" fmla="*/ 0 h 45"/>
              <a:gd name="T6" fmla="*/ 37324 w 45"/>
              <a:gd name="T7" fmla="*/ 73025 h 45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45"/>
              <a:gd name="T14" fmla="*/ 45 w 45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45">
                <a:moveTo>
                  <a:pt x="23" y="45"/>
                </a:moveTo>
                <a:lnTo>
                  <a:pt x="45" y="0"/>
                </a:lnTo>
                <a:lnTo>
                  <a:pt x="0" y="0"/>
                </a:lnTo>
                <a:lnTo>
                  <a:pt x="23" y="45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2" name="TextBox 29"/>
          <p:cNvSpPr txBox="1">
            <a:spLocks noChangeArrowheads="1"/>
          </p:cNvSpPr>
          <p:nvPr/>
        </p:nvSpPr>
        <p:spPr bwMode="auto">
          <a:xfrm>
            <a:off x="4708525" y="2279639"/>
            <a:ext cx="882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6000" b="1">
                <a:solidFill>
                  <a:srgbClr val="333399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333399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400" b="0" dirty="0" smtClean="0">
                <a:cs typeface="Arial" charset="0"/>
              </a:rPr>
              <a:t>Meson-</a:t>
            </a:r>
          </a:p>
          <a:p>
            <a:pPr algn="l" eaLnBrk="1" hangingPunct="1"/>
            <a:r>
              <a:rPr lang="en-US" sz="1400" b="0" dirty="0" smtClean="0">
                <a:cs typeface="Arial" charset="0"/>
              </a:rPr>
              <a:t>Baryon</a:t>
            </a:r>
            <a:endParaRPr lang="en-US" sz="1400" b="0" dirty="0">
              <a:cs typeface="Arial" charset="0"/>
            </a:endParaRPr>
          </a:p>
          <a:p>
            <a:pPr algn="l" eaLnBrk="1" hangingPunct="1"/>
            <a:r>
              <a:rPr lang="en-US" sz="1400" b="0" dirty="0">
                <a:cs typeface="Arial" charset="0"/>
              </a:rPr>
              <a:t>Cloud</a:t>
            </a:r>
          </a:p>
          <a:p>
            <a:pPr algn="l" eaLnBrk="1" hangingPunct="1"/>
            <a:r>
              <a:rPr lang="en-US" sz="1400" b="0" dirty="0">
                <a:cs typeface="Arial" charset="0"/>
              </a:rPr>
              <a:t>Effect</a:t>
            </a:r>
          </a:p>
        </p:txBody>
      </p:sp>
      <p:cxnSp>
        <p:nvCxnSpPr>
          <p:cNvPr id="463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3900092" y="2709463"/>
            <a:ext cx="1486693" cy="1"/>
          </a:xfrm>
          <a:prstGeom prst="straightConnector1">
            <a:avLst/>
          </a:prstGeom>
          <a:noFill/>
          <a:ln w="25400" algn="ctr">
            <a:solidFill>
              <a:srgbClr val="333399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730" y="228600"/>
            <a:ext cx="71581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a typeface="Comic Sans MS" pitchFamily="66" charset="0"/>
                <a:cs typeface="Comic Sans MS" pitchFamily="66" charset="0"/>
              </a:rPr>
              <a:t>Q</a:t>
            </a:r>
            <a:r>
              <a:rPr lang="en-US" sz="2800" baseline="30000" dirty="0">
                <a:solidFill>
                  <a:srgbClr val="FF0000"/>
                </a:solidFill>
                <a:ea typeface="Comic Sans MS" pitchFamily="66" charset="0"/>
                <a:cs typeface="Comic Sans MS" pitchFamily="66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ea typeface="Comic Sans MS" pitchFamily="66" charset="0"/>
                <a:cs typeface="Comic Sans MS" pitchFamily="66" charset="0"/>
              </a:rPr>
              <a:t> dependence of NΔ Transition amplitudes</a:t>
            </a:r>
          </a:p>
        </p:txBody>
      </p:sp>
      <p:sp>
        <p:nvSpPr>
          <p:cNvPr id="75780" name="Line 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Slide Number Placeholder 31"/>
          <p:cNvSpPr>
            <a:spLocks noGrp="1"/>
          </p:cNvSpPr>
          <p:nvPr>
            <p:ph type="sldNum" sz="quarter" idx="10"/>
          </p:nvPr>
        </p:nvSpPr>
        <p:spPr>
          <a:xfrm>
            <a:off x="6248400" y="6416675"/>
            <a:ext cx="2133600" cy="365125"/>
          </a:xfrm>
          <a:noFill/>
        </p:spPr>
        <p:txBody>
          <a:bodyPr/>
          <a:lstStyle/>
          <a:p>
            <a:endParaRPr lang="en-US" dirty="0" smtClean="0"/>
          </a:p>
        </p:txBody>
      </p:sp>
      <p:grpSp>
        <p:nvGrpSpPr>
          <p:cNvPr id="2" name="Group 40"/>
          <p:cNvGrpSpPr/>
          <p:nvPr/>
        </p:nvGrpSpPr>
        <p:grpSpPr>
          <a:xfrm>
            <a:off x="1723484" y="4223266"/>
            <a:ext cx="1261477" cy="276999"/>
            <a:chOff x="1256610" y="4371201"/>
            <a:chExt cx="1261477" cy="276999"/>
          </a:xfrm>
          <a:solidFill>
            <a:schemeClr val="bg1"/>
          </a:solidFill>
        </p:grpSpPr>
        <p:cxnSp>
          <p:nvCxnSpPr>
            <p:cNvPr id="35" name="Straight Connector 34"/>
            <p:cNvCxnSpPr/>
            <p:nvPr/>
          </p:nvCxnSpPr>
          <p:spPr>
            <a:xfrm>
              <a:off x="1256610" y="4572000"/>
              <a:ext cx="457200" cy="1588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713810" y="4371201"/>
              <a:ext cx="804277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cs typeface="Comic Sans MS"/>
                </a:rPr>
                <a:t>Sato,  Lee 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0746" y="1001713"/>
            <a:ext cx="224933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+mn-lt"/>
                <a:ea typeface="Comic Sans MS" pitchFamily="66" charset="0"/>
                <a:cs typeface="Comic Sans MS" pitchFamily="66" charset="0"/>
              </a:rPr>
              <a:t>Quadrupole</a:t>
            </a:r>
            <a:r>
              <a:rPr lang="en-US" sz="1800" b="1" dirty="0">
                <a:latin typeface="+mn-lt"/>
                <a:ea typeface="Comic Sans MS" pitchFamily="66" charset="0"/>
                <a:cs typeface="Comic Sans MS" pitchFamily="66" charset="0"/>
              </a:rPr>
              <a:t> Ratios</a:t>
            </a:r>
          </a:p>
        </p:txBody>
      </p:sp>
      <p:sp>
        <p:nvSpPr>
          <p:cNvPr id="75784" name="TextBox 39"/>
          <p:cNvSpPr txBox="1">
            <a:spLocks noChangeArrowheads="1"/>
          </p:cNvSpPr>
          <p:nvPr/>
        </p:nvSpPr>
        <p:spPr bwMode="auto">
          <a:xfrm>
            <a:off x="996950" y="50292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>
                <a:cs typeface="Arial" pitchFamily="34" charset="0"/>
              </a:rPr>
              <a:t> No sign for onset of asymptotic behavior, R</a:t>
            </a:r>
            <a:r>
              <a:rPr lang="en-US" sz="1600" baseline="-25000" dirty="0">
                <a:cs typeface="Arial" pitchFamily="34" charset="0"/>
              </a:rPr>
              <a:t>EM</a:t>
            </a:r>
            <a:r>
              <a:rPr lang="en-US" sz="1600" dirty="0">
                <a:cs typeface="Arial" pitchFamily="34" charset="0"/>
              </a:rPr>
              <a:t>→+100%, R</a:t>
            </a:r>
            <a:r>
              <a:rPr lang="en-US" sz="1600" baseline="-25000" dirty="0">
                <a:cs typeface="Arial" pitchFamily="34" charset="0"/>
              </a:rPr>
              <a:t>SM</a:t>
            </a:r>
            <a:r>
              <a:rPr lang="en-US" sz="1600" dirty="0">
                <a:cs typeface="Arial" pitchFamily="34" charset="0"/>
              </a:rPr>
              <a:t>→ const.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>
                <a:cs typeface="Arial" pitchFamily="34" charset="0"/>
              </a:rPr>
              <a:t> R</a:t>
            </a:r>
            <a:r>
              <a:rPr lang="en-US" sz="1600" baseline="-25000" dirty="0">
                <a:cs typeface="Arial" pitchFamily="34" charset="0"/>
              </a:rPr>
              <a:t>EM</a:t>
            </a:r>
            <a:r>
              <a:rPr lang="en-US" sz="1600" dirty="0">
                <a:cs typeface="Arial" pitchFamily="34" charset="0"/>
              </a:rPr>
              <a:t> remains negative and small, R</a:t>
            </a:r>
            <a:r>
              <a:rPr lang="en-US" sz="1600" baseline="-25000" dirty="0">
                <a:cs typeface="Arial" pitchFamily="34" charset="0"/>
              </a:rPr>
              <a:t>SM</a:t>
            </a:r>
            <a:r>
              <a:rPr lang="en-US" sz="1600" dirty="0">
                <a:cs typeface="Arial" pitchFamily="34" charset="0"/>
              </a:rPr>
              <a:t> becoming more negative with Q</a:t>
            </a:r>
            <a:r>
              <a:rPr lang="en-US" sz="1600" baseline="30000" dirty="0">
                <a:cs typeface="Arial" pitchFamily="34" charset="0"/>
              </a:rPr>
              <a:t>2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>
                <a:ea typeface="Times New Roman" pitchFamily="18" charset="0"/>
                <a:cs typeface="Arial" pitchFamily="34" charset="0"/>
              </a:rPr>
              <a:t> Meson-baryon contributions needed to describe </a:t>
            </a:r>
            <a:r>
              <a:rPr lang="en-US" sz="1600" dirty="0" err="1">
                <a:ea typeface="Times New Roman" pitchFamily="18" charset="0"/>
                <a:cs typeface="Arial" pitchFamily="34" charset="0"/>
              </a:rPr>
              <a:t>multipoles</a:t>
            </a:r>
            <a:r>
              <a:rPr lang="en-US" sz="1600" dirty="0">
                <a:ea typeface="Times New Roman" pitchFamily="18" charset="0"/>
                <a:cs typeface="Arial" pitchFamily="34" charset="0"/>
              </a:rPr>
              <a:t>.  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396240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954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>
          <a:xfrm>
            <a:off x="5181600" y="2895600"/>
            <a:ext cx="1752600" cy="1219200"/>
          </a:xfrm>
          <a:prstGeom prst="ellipse">
            <a:avLst/>
          </a:prstGeom>
          <a:solidFill>
            <a:srgbClr val="FFFF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219200" y="5907088"/>
            <a:ext cx="6635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LQCD shows same trend as data but discrepancies for R</a:t>
            </a:r>
            <a:r>
              <a:rPr lang="en-US" sz="1600" baseline="-250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SM</a:t>
            </a:r>
            <a:r>
              <a:rPr lang="en-US" sz="16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at low Q</a:t>
            </a:r>
            <a:r>
              <a:rPr lang="en-US" sz="1600" baseline="300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2</a:t>
            </a:r>
          </a:p>
          <a:p>
            <a:endParaRPr lang="en-US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5790" name="TextBox 37"/>
          <p:cNvSpPr txBox="1">
            <a:spLocks noChangeArrowheads="1"/>
          </p:cNvSpPr>
          <p:nvPr/>
        </p:nvSpPr>
        <p:spPr bwMode="auto">
          <a:xfrm>
            <a:off x="3886200" y="46482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pitchFamily="34" charset="0"/>
              </a:rPr>
              <a:t>6.0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73138" y="4724400"/>
            <a:ext cx="398462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pitchFamily="34" charset="0"/>
              </a:rPr>
              <a:t>0.2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90600" y="3733800"/>
            <a:ext cx="609600" cy="708025"/>
            <a:chOff x="3429000" y="1524000"/>
            <a:chExt cx="609600" cy="707886"/>
          </a:xfrm>
        </p:grpSpPr>
        <p:sp>
          <p:nvSpPr>
            <p:cNvPr id="75793" name="TextBox 48"/>
            <p:cNvSpPr txBox="1">
              <a:spLocks noChangeArrowheads="1"/>
            </p:cNvSpPr>
            <p:nvPr/>
          </p:nvSpPr>
          <p:spPr bwMode="auto">
            <a:xfrm>
              <a:off x="3504780" y="1524000"/>
              <a:ext cx="53382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cs typeface="Arial" pitchFamily="34" charset="0"/>
                </a:rPr>
                <a:t>CLAS</a:t>
              </a:r>
            </a:p>
            <a:p>
              <a:r>
                <a:rPr lang="en-US" sz="1000">
                  <a:cs typeface="Arial" pitchFamily="34" charset="0"/>
                </a:rPr>
                <a:t>Hall A</a:t>
              </a:r>
            </a:p>
            <a:p>
              <a:r>
                <a:rPr lang="en-US" sz="1000">
                  <a:cs typeface="Arial" pitchFamily="34" charset="0"/>
                </a:rPr>
                <a:t>Hall C</a:t>
              </a:r>
            </a:p>
            <a:p>
              <a:r>
                <a:rPr lang="en-US" sz="1000">
                  <a:cs typeface="Arial" pitchFamily="34" charset="0"/>
                </a:rPr>
                <a:t>MAMI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3429000" y="1622406"/>
              <a:ext cx="76200" cy="761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3429000" y="1927146"/>
              <a:ext cx="76200" cy="76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3435350" y="2079516"/>
              <a:ext cx="69850" cy="7618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429000" y="1752555"/>
              <a:ext cx="76200" cy="761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430867" y="914400"/>
            <a:ext cx="2820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LQCD (</a:t>
            </a:r>
            <a:r>
              <a:rPr lang="en-US" sz="1600" b="1" dirty="0" err="1" smtClean="0"/>
              <a:t>C.Alexandrou</a:t>
            </a:r>
            <a:r>
              <a:rPr lang="en-US" sz="1600" b="1" dirty="0" smtClean="0"/>
              <a:t> et al.)</a:t>
            </a:r>
            <a:endParaRPr lang="en-US" sz="1600" b="1" dirty="0"/>
          </a:p>
        </p:txBody>
      </p:sp>
      <p:pic>
        <p:nvPicPr>
          <p:cNvPr id="29" name="Picture 28" descr="rem_sem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480" y="751820"/>
            <a:ext cx="4351556" cy="43515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0" animBg="1"/>
      <p:bldP spid="48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rot="5400000">
            <a:off x="-63500" y="1511300"/>
            <a:ext cx="547688" cy="1588"/>
          </a:xfrm>
          <a:prstGeom prst="line">
            <a:avLst/>
          </a:prstGeom>
          <a:ln w="412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854" name="TextBox 17"/>
          <p:cNvSpPr txBox="1">
            <a:spLocks noChangeArrowheads="1"/>
          </p:cNvSpPr>
          <p:nvPr/>
        </p:nvSpPr>
        <p:spPr bwMode="auto">
          <a:xfrm>
            <a:off x="-58738" y="1113522"/>
            <a:ext cx="2100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</a:rPr>
              <a:t>N</a:t>
            </a:r>
            <a:r>
              <a:rPr lang="en-US" sz="2000" b="1" dirty="0" err="1">
                <a:solidFill>
                  <a:schemeClr val="accent2"/>
                </a:solidFill>
                <a:latin typeface="Symbol" pitchFamily="18" charset="2"/>
              </a:rPr>
              <a:t>pp</a:t>
            </a:r>
            <a:r>
              <a:rPr lang="en-US" sz="2000" b="1" dirty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CLAS </a:t>
            </a:r>
            <a:r>
              <a:rPr lang="en-US" sz="1600" b="1" dirty="0" smtClean="0">
                <a:solidFill>
                  <a:schemeClr val="accent2"/>
                </a:solidFill>
              </a:rPr>
              <a:t>preliminary.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78855" name="Oval 18"/>
          <p:cNvSpPr>
            <a:spLocks noChangeArrowheads="1"/>
          </p:cNvSpPr>
          <p:nvPr/>
        </p:nvSpPr>
        <p:spPr bwMode="auto">
          <a:xfrm>
            <a:off x="128588" y="2109788"/>
            <a:ext cx="171450" cy="1714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-61912" y="2197100"/>
            <a:ext cx="547688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857" name="TextBox 20"/>
          <p:cNvSpPr txBox="1">
            <a:spLocks noChangeArrowheads="1"/>
          </p:cNvSpPr>
          <p:nvPr/>
        </p:nvSpPr>
        <p:spPr bwMode="auto">
          <a:xfrm>
            <a:off x="399181" y="1814513"/>
            <a:ext cx="11320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CLAS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8865" name="TextBox 32"/>
          <p:cNvSpPr txBox="1">
            <a:spLocks noChangeArrowheads="1"/>
          </p:cNvSpPr>
          <p:nvPr/>
        </p:nvSpPr>
        <p:spPr bwMode="auto">
          <a:xfrm>
            <a:off x="399181" y="5786374"/>
            <a:ext cx="84431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1" indent="-282575" algn="l">
              <a:tabLst>
                <a:tab pos="396875" algn="l"/>
              </a:tabLst>
            </a:pPr>
            <a:r>
              <a:rPr lang="en-US" sz="1600" b="1" dirty="0"/>
              <a:t>Good </a:t>
            </a:r>
            <a:r>
              <a:rPr lang="en-US" sz="1600" b="1" i="1" u="sng" dirty="0"/>
              <a:t>agreement </a:t>
            </a:r>
            <a:r>
              <a:rPr lang="en-US" sz="1600" b="1" dirty="0"/>
              <a:t>between the </a:t>
            </a:r>
            <a:r>
              <a:rPr lang="en-US" sz="1600" b="1" dirty="0" err="1"/>
              <a:t>electrocouplings</a:t>
            </a:r>
            <a:r>
              <a:rPr lang="en-US" sz="1600" b="1" dirty="0"/>
              <a:t> obtained from the </a:t>
            </a:r>
            <a:r>
              <a:rPr lang="en-US" sz="1600" b="1" i="1" u="sng" dirty="0" err="1"/>
              <a:t>N</a:t>
            </a:r>
            <a:r>
              <a:rPr lang="en-US" sz="1600" b="1" i="1" u="sng" dirty="0" err="1">
                <a:latin typeface="Symbol" pitchFamily="18" charset="2"/>
              </a:rPr>
              <a:t>p</a:t>
            </a:r>
            <a:r>
              <a:rPr lang="en-US" sz="1600" b="1" i="1" u="sng" dirty="0"/>
              <a:t> </a:t>
            </a:r>
            <a:r>
              <a:rPr lang="en-US" sz="1600" b="1" i="1" u="sng" dirty="0" smtClean="0"/>
              <a:t> and </a:t>
            </a:r>
            <a:r>
              <a:rPr lang="en-US" sz="1600" b="1" i="1" u="sng" dirty="0" err="1" smtClean="0"/>
              <a:t>N</a:t>
            </a:r>
            <a:r>
              <a:rPr lang="en-US" sz="1600" b="1" i="1" u="sng" dirty="0" err="1" smtClean="0">
                <a:latin typeface="Symbol" pitchFamily="18" charset="2"/>
              </a:rPr>
              <a:t>pp</a:t>
            </a:r>
            <a:r>
              <a:rPr lang="en-US" sz="1600" b="1" i="1" u="sng" dirty="0"/>
              <a:t> </a:t>
            </a:r>
            <a:endParaRPr lang="en-US" sz="1600" b="1" i="1" u="sng" dirty="0" smtClean="0"/>
          </a:p>
          <a:p>
            <a:pPr marL="396875" lvl="1" indent="-282575" algn="l">
              <a:tabLst>
                <a:tab pos="396875" algn="l"/>
              </a:tabLst>
            </a:pPr>
            <a:r>
              <a:rPr lang="en-US" sz="1600" b="1" i="1" u="sng" dirty="0" smtClean="0"/>
              <a:t>channels.  </a:t>
            </a:r>
            <a:r>
              <a:rPr lang="en-US" sz="1600" b="1" i="1" dirty="0" smtClean="0">
                <a:solidFill>
                  <a:srgbClr val="FF0000"/>
                </a:solidFill>
              </a:rPr>
              <a:t>N*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600" b="1" i="1" dirty="0" smtClean="0">
                <a:solidFill>
                  <a:srgbClr val="FF0000"/>
                </a:solidFill>
              </a:rPr>
              <a:t> are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measurable</a:t>
            </a:r>
            <a:r>
              <a:rPr lang="en-US" sz="1600" b="1" i="1" dirty="0" smtClean="0">
                <a:solidFill>
                  <a:srgbClr val="FF0000"/>
                </a:solidFill>
              </a:rPr>
              <a:t> and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model independent </a:t>
            </a:r>
            <a:r>
              <a:rPr lang="en-US" sz="1600" b="1" i="1" dirty="0" smtClean="0">
                <a:solidFill>
                  <a:srgbClr val="FF0000"/>
                </a:solidFill>
              </a:rPr>
              <a:t>quantities.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8866" name="TextBox 18"/>
          <p:cNvSpPr txBox="1">
            <a:spLocks noChangeArrowheads="1"/>
          </p:cNvSpPr>
          <p:nvPr/>
        </p:nvSpPr>
        <p:spPr bwMode="auto">
          <a:xfrm>
            <a:off x="338328" y="2124809"/>
            <a:ext cx="2506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Aznauryan,V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Burkert</a:t>
            </a:r>
            <a:r>
              <a:rPr lang="en-US" sz="1600" b="1" dirty="0">
                <a:solidFill>
                  <a:srgbClr val="FF0000"/>
                </a:solidFill>
              </a:rPr>
              <a:t>, et al., PRC 80,055203 (2009).</a:t>
            </a:r>
          </a:p>
        </p:txBody>
      </p:sp>
      <p:sp>
        <p:nvSpPr>
          <p:cNvPr id="78867" name="Text Box 20"/>
          <p:cNvSpPr txBox="1">
            <a:spLocks noChangeArrowheads="1"/>
          </p:cNvSpPr>
          <p:nvPr/>
        </p:nvSpPr>
        <p:spPr bwMode="auto">
          <a:xfrm>
            <a:off x="4596342" y="149701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</a:t>
            </a:r>
            <a:r>
              <a:rPr lang="en-US" sz="2400" baseline="-25000" dirty="0"/>
              <a:t>1/2</a:t>
            </a:r>
            <a:endParaRPr lang="ru-RU" sz="2400" baseline="-25000" dirty="0"/>
          </a:p>
        </p:txBody>
      </p:sp>
      <p:sp>
        <p:nvSpPr>
          <p:cNvPr id="78868" name="Text Box 21"/>
          <p:cNvSpPr txBox="1">
            <a:spLocks noChangeArrowheads="1"/>
          </p:cNvSpPr>
          <p:nvPr/>
        </p:nvSpPr>
        <p:spPr bwMode="auto">
          <a:xfrm>
            <a:off x="7385051" y="143668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1/2</a:t>
            </a:r>
            <a:endParaRPr lang="ru-RU" sz="2400" baseline="-25000" dirty="0"/>
          </a:p>
        </p:txBody>
      </p:sp>
      <p:pic>
        <p:nvPicPr>
          <p:cNvPr id="29" name="Picture 28" descr="f15_a32_fina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599" y="3149907"/>
            <a:ext cx="3200401" cy="2585974"/>
          </a:xfrm>
          <a:prstGeom prst="rect">
            <a:avLst/>
          </a:prstGeom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7385051" y="3495973"/>
            <a:ext cx="675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/>
              <a:t>3</a:t>
            </a:r>
            <a:r>
              <a:rPr lang="en-US" sz="2400" baseline="-25000" dirty="0" smtClean="0"/>
              <a:t>/2</a:t>
            </a:r>
            <a:endParaRPr lang="ru-RU" sz="2400" baseline="-25000" dirty="0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6749299" y="4966024"/>
            <a:ext cx="1271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F</a:t>
            </a:r>
            <a:r>
              <a:rPr lang="en-US" sz="2000" b="1" baseline="-25000" dirty="0" smtClean="0"/>
              <a:t>15</a:t>
            </a:r>
            <a:r>
              <a:rPr lang="en-US" sz="2000" b="1" dirty="0" smtClean="0"/>
              <a:t>(1685)</a:t>
            </a:r>
            <a:endParaRPr lang="ru-RU" sz="2000" b="1" dirty="0"/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411149" y="3581119"/>
            <a:ext cx="675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/>
              <a:t>3</a:t>
            </a:r>
            <a:r>
              <a:rPr lang="en-US" sz="2400" baseline="-25000" dirty="0" smtClean="0"/>
              <a:t>/2</a:t>
            </a:r>
            <a:endParaRPr lang="ru-RU" sz="2400" baseline="-25000" dirty="0"/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3993033" y="2382838"/>
            <a:ext cx="1273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P</a:t>
            </a:r>
            <a:r>
              <a:rPr lang="en-US" sz="2000" b="1" baseline="-25000" dirty="0" smtClean="0"/>
              <a:t>11</a:t>
            </a:r>
            <a:r>
              <a:rPr lang="en-US" sz="2000" b="1" dirty="0" smtClean="0"/>
              <a:t>(1440)</a:t>
            </a:r>
            <a:endParaRPr lang="ru-RU" sz="2000" b="1" dirty="0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6448366" y="2451040"/>
            <a:ext cx="12732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P</a:t>
            </a:r>
            <a:r>
              <a:rPr lang="en-US" sz="2000" b="1" baseline="-25000" dirty="0" smtClean="0"/>
              <a:t>11</a:t>
            </a:r>
            <a:r>
              <a:rPr lang="en-US" sz="2000" b="1" dirty="0" smtClean="0"/>
              <a:t>(1440)</a:t>
            </a:r>
            <a:endParaRPr lang="ru-RU" sz="2000" b="1" dirty="0"/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3946163" y="4042784"/>
            <a:ext cx="1300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D</a:t>
            </a:r>
            <a:r>
              <a:rPr lang="en-US" sz="2000" b="1" baseline="-25000" dirty="0" smtClean="0"/>
              <a:t>13</a:t>
            </a:r>
            <a:r>
              <a:rPr lang="en-US" sz="2000" b="1" dirty="0" smtClean="0"/>
              <a:t>(1520)</a:t>
            </a:r>
            <a:endParaRPr lang="ru-RU" sz="2000" b="1" dirty="0"/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>
            <a:off x="-65088" y="4429776"/>
            <a:ext cx="547688" cy="1588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128016" y="4323695"/>
            <a:ext cx="171450" cy="1857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-60324" y="5291551"/>
            <a:ext cx="547688" cy="1588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 bwMode="auto">
          <a:xfrm>
            <a:off x="8477251" y="0"/>
            <a:ext cx="1060704" cy="914400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8477251" y="-142875"/>
            <a:ext cx="1060704" cy="914400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64008" y="5166079"/>
            <a:ext cx="274320" cy="182880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 rot="5400000">
            <a:off x="-58737" y="3456120"/>
            <a:ext cx="547688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 bwMode="auto">
          <a:xfrm>
            <a:off x="64008" y="1405573"/>
            <a:ext cx="274320" cy="18288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20"/>
          <p:cNvSpPr txBox="1">
            <a:spLocks noChangeArrowheads="1"/>
          </p:cNvSpPr>
          <p:nvPr/>
        </p:nvSpPr>
        <p:spPr bwMode="auto">
          <a:xfrm>
            <a:off x="362784" y="2983014"/>
            <a:ext cx="1124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world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18"/>
          <p:cNvSpPr txBox="1">
            <a:spLocks noChangeArrowheads="1"/>
          </p:cNvSpPr>
          <p:nvPr/>
        </p:nvSpPr>
        <p:spPr bwMode="auto">
          <a:xfrm>
            <a:off x="338328" y="3350287"/>
            <a:ext cx="2506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V. </a:t>
            </a:r>
            <a:r>
              <a:rPr lang="en-US" sz="1600" b="1" dirty="0" err="1" smtClean="0">
                <a:solidFill>
                  <a:srgbClr val="FF0000"/>
                </a:solidFill>
              </a:rPr>
              <a:t>Burkert</a:t>
            </a:r>
            <a:r>
              <a:rPr lang="en-US" sz="1600" b="1" dirty="0">
                <a:solidFill>
                  <a:srgbClr val="FF0000"/>
                </a:solidFill>
              </a:rPr>
              <a:t>, et al., PRC </a:t>
            </a:r>
            <a:r>
              <a:rPr lang="en-US" sz="1600" b="1" dirty="0" smtClean="0">
                <a:solidFill>
                  <a:srgbClr val="FF0000"/>
                </a:solidFill>
              </a:rPr>
              <a:t>67,035204 </a:t>
            </a:r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</a:rPr>
              <a:t>2003).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2" name="TextBox 20"/>
          <p:cNvSpPr txBox="1">
            <a:spLocks noChangeArrowheads="1"/>
          </p:cNvSpPr>
          <p:nvPr/>
        </p:nvSpPr>
        <p:spPr bwMode="auto">
          <a:xfrm>
            <a:off x="450757" y="4242839"/>
            <a:ext cx="1662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1600" b="1" dirty="0" smtClean="0">
                <a:latin typeface="+mj-lt"/>
              </a:rPr>
              <a:t>Q</a:t>
            </a:r>
            <a:r>
              <a:rPr lang="en-US" sz="1600" b="1" baseline="30000" dirty="0" smtClean="0">
                <a:latin typeface="+mj-lt"/>
              </a:rPr>
              <a:t>2</a:t>
            </a:r>
            <a:r>
              <a:rPr lang="en-US" sz="1600" b="1" dirty="0" smtClean="0">
                <a:latin typeface="+mj-lt"/>
              </a:rPr>
              <a:t>=0, PDG.</a:t>
            </a:r>
            <a:endParaRPr lang="en-US" sz="1600" b="1" dirty="0">
              <a:latin typeface="+mj-lt"/>
            </a:endParaRPr>
          </a:p>
        </p:txBody>
      </p:sp>
      <p:sp>
        <p:nvSpPr>
          <p:cNvPr id="64" name="TextBox 20"/>
          <p:cNvSpPr txBox="1">
            <a:spLocks noChangeArrowheads="1"/>
          </p:cNvSpPr>
          <p:nvPr/>
        </p:nvSpPr>
        <p:spPr bwMode="auto">
          <a:xfrm>
            <a:off x="448907" y="4818446"/>
            <a:ext cx="1717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1600" b="1" dirty="0" smtClean="0">
                <a:latin typeface="+mj-lt"/>
              </a:rPr>
              <a:t>Q</a:t>
            </a:r>
            <a:r>
              <a:rPr lang="en-US" sz="1600" b="1" baseline="30000" dirty="0" smtClean="0">
                <a:latin typeface="+mj-lt"/>
              </a:rPr>
              <a:t>2</a:t>
            </a:r>
            <a:r>
              <a:rPr lang="en-US" sz="1600" b="1" dirty="0" smtClean="0">
                <a:latin typeface="+mj-lt"/>
              </a:rPr>
              <a:t>=0, CLAS</a:t>
            </a:r>
            <a:endParaRPr lang="en-US" sz="1600" b="1" dirty="0">
              <a:latin typeface="+mj-lt"/>
            </a:endParaRPr>
          </a:p>
        </p:txBody>
      </p:sp>
      <p:sp>
        <p:nvSpPr>
          <p:cNvPr id="65" name="TextBox 18"/>
          <p:cNvSpPr txBox="1">
            <a:spLocks noChangeArrowheads="1"/>
          </p:cNvSpPr>
          <p:nvPr/>
        </p:nvSpPr>
        <p:spPr bwMode="auto">
          <a:xfrm>
            <a:off x="462681" y="5201599"/>
            <a:ext cx="2506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 smtClean="0"/>
              <a:t>M. </a:t>
            </a:r>
            <a:r>
              <a:rPr lang="en-US" sz="1600" b="1" dirty="0" err="1" smtClean="0"/>
              <a:t>Dugger</a:t>
            </a:r>
            <a:r>
              <a:rPr lang="en-US" sz="1600" b="1" dirty="0" smtClean="0"/>
              <a:t>, </a:t>
            </a:r>
            <a:r>
              <a:rPr lang="en-US" sz="1600" b="1" dirty="0"/>
              <a:t>et al., PRC </a:t>
            </a:r>
            <a:r>
              <a:rPr lang="en-US" sz="1600" b="1" dirty="0" smtClean="0"/>
              <a:t>79,065206 </a:t>
            </a:r>
            <a:r>
              <a:rPr lang="en-US" sz="1600" b="1" dirty="0"/>
              <a:t>(</a:t>
            </a:r>
            <a:r>
              <a:rPr lang="en-US" sz="1600" b="1" dirty="0" smtClean="0"/>
              <a:t>2009).</a:t>
            </a:r>
            <a:endParaRPr lang="en-US" sz="1600" b="1" dirty="0"/>
          </a:p>
        </p:txBody>
      </p:sp>
      <p:pic>
        <p:nvPicPr>
          <p:cNvPr id="39" name="Picture 38" descr="p11_1440_a12_realerr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9529" y="692638"/>
            <a:ext cx="3264070" cy="2657650"/>
          </a:xfrm>
          <a:prstGeom prst="rect">
            <a:avLst/>
          </a:prstGeom>
        </p:spPr>
      </p:pic>
      <p:pic>
        <p:nvPicPr>
          <p:cNvPr id="40" name="Picture 39" descr="p11_1440_s12_realerr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599" y="734249"/>
            <a:ext cx="3141664" cy="2616038"/>
          </a:xfrm>
          <a:prstGeom prst="rect">
            <a:avLst/>
          </a:prstGeom>
        </p:spPr>
      </p:pic>
      <p:pic>
        <p:nvPicPr>
          <p:cNvPr id="41" name="Picture 40" descr="d13_1520_a32_realerr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4139" y="3087880"/>
            <a:ext cx="3434019" cy="2710028"/>
          </a:xfrm>
          <a:prstGeom prst="rect">
            <a:avLst/>
          </a:prstGeom>
        </p:spPr>
      </p:pic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125413" y="3350287"/>
            <a:ext cx="171450" cy="1714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612775" y="-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g</a:t>
            </a:r>
            <a:r>
              <a:rPr kumimoji="0" lang="en-US" sz="2400" b="1" i="0" u="none" strike="noStrike" kern="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NN* electrocouplings from the CLAS data on N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p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/N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pp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electroproduction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-58738" y="904875"/>
            <a:ext cx="9144001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Structure of P</a:t>
            </a:r>
            <a:r>
              <a:rPr lang="en-US" sz="2800" baseline="-25000" dirty="0" smtClean="0">
                <a:solidFill>
                  <a:srgbClr val="FF0000"/>
                </a:solidFill>
              </a:rPr>
              <a:t>11</a:t>
            </a:r>
            <a:r>
              <a:rPr lang="en-US" sz="2800" dirty="0" smtClean="0">
                <a:solidFill>
                  <a:srgbClr val="FF0000"/>
                </a:solidFill>
              </a:rPr>
              <a:t>(1440)  from analyses of the CLAS results</a:t>
            </a:r>
          </a:p>
        </p:txBody>
      </p:sp>
      <p:sp>
        <p:nvSpPr>
          <p:cNvPr id="78851" name="Line 7"/>
          <p:cNvSpPr>
            <a:spLocks noChangeShapeType="1"/>
          </p:cNvSpPr>
          <p:nvPr/>
        </p:nvSpPr>
        <p:spPr bwMode="auto">
          <a:xfrm>
            <a:off x="-1" y="985599"/>
            <a:ext cx="9144001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8" name="TextBox 21"/>
          <p:cNvSpPr txBox="1">
            <a:spLocks noChangeArrowheads="1"/>
          </p:cNvSpPr>
          <p:nvPr/>
        </p:nvSpPr>
        <p:spPr bwMode="auto">
          <a:xfrm>
            <a:off x="0" y="1214517"/>
            <a:ext cx="208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/>
              <a:t>Quark </a:t>
            </a:r>
            <a:r>
              <a:rPr lang="en-US" sz="1800" dirty="0"/>
              <a:t>models: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28588" y="1659017"/>
            <a:ext cx="495300" cy="1588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123825" y="2002552"/>
            <a:ext cx="495300" cy="1587"/>
          </a:xfrm>
          <a:prstGeom prst="line">
            <a:avLst/>
          </a:prstGeom>
          <a:ln w="22225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861" name="TextBox 28"/>
          <p:cNvSpPr txBox="1">
            <a:spLocks noChangeArrowheads="1"/>
          </p:cNvSpPr>
          <p:nvPr/>
        </p:nvSpPr>
        <p:spPr bwMode="auto">
          <a:xfrm>
            <a:off x="619125" y="1475939"/>
            <a:ext cx="208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I</a:t>
            </a:r>
            <a:r>
              <a:rPr lang="en-US" sz="1800" dirty="0" smtClean="0"/>
              <a:t>.  </a:t>
            </a:r>
            <a:r>
              <a:rPr lang="en-US" sz="1800" dirty="0" err="1" smtClean="0"/>
              <a:t>Aznauryan</a:t>
            </a:r>
            <a:r>
              <a:rPr lang="en-US" sz="1800" dirty="0" smtClean="0"/>
              <a:t> LC</a:t>
            </a:r>
            <a:endParaRPr lang="en-US" sz="1800" dirty="0"/>
          </a:p>
        </p:txBody>
      </p:sp>
      <p:sp>
        <p:nvSpPr>
          <p:cNvPr id="78862" name="TextBox 29"/>
          <p:cNvSpPr txBox="1">
            <a:spLocks noChangeArrowheads="1"/>
          </p:cNvSpPr>
          <p:nvPr/>
        </p:nvSpPr>
        <p:spPr bwMode="auto">
          <a:xfrm>
            <a:off x="548640" y="1819473"/>
            <a:ext cx="2079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S. </a:t>
            </a:r>
            <a:r>
              <a:rPr lang="en-US" sz="1800" dirty="0" err="1" smtClean="0"/>
              <a:t>Capstick</a:t>
            </a:r>
            <a:r>
              <a:rPr lang="en-US" sz="1800" dirty="0" smtClean="0"/>
              <a:t> LC</a:t>
            </a:r>
            <a:endParaRPr lang="en-US" sz="180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23825" y="2437796"/>
            <a:ext cx="495300" cy="1587"/>
          </a:xfrm>
          <a:prstGeom prst="line">
            <a:avLst/>
          </a:prstGeom>
          <a:ln>
            <a:solidFill>
              <a:srgbClr val="3366FF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4" name="TextBox 31"/>
          <p:cNvSpPr txBox="1">
            <a:spLocks noChangeArrowheads="1"/>
          </p:cNvSpPr>
          <p:nvPr/>
        </p:nvSpPr>
        <p:spPr bwMode="auto">
          <a:xfrm>
            <a:off x="549688" y="2067818"/>
            <a:ext cx="24142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Relativistic  </a:t>
            </a:r>
          </a:p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covariant </a:t>
            </a:r>
          </a:p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approach by</a:t>
            </a:r>
          </a:p>
          <a:p>
            <a:pPr algn="l"/>
            <a:r>
              <a:rPr lang="en-US" sz="1800" dirty="0" err="1" smtClean="0">
                <a:solidFill>
                  <a:schemeClr val="accent6"/>
                </a:solidFill>
              </a:rPr>
              <a:t>G.Ramalho</a:t>
            </a:r>
            <a:r>
              <a:rPr lang="en-US" sz="1800" dirty="0" smtClean="0">
                <a:solidFill>
                  <a:schemeClr val="accent6"/>
                </a:solidFill>
              </a:rPr>
              <a:t> /</a:t>
            </a:r>
            <a:r>
              <a:rPr lang="en-US" sz="1800" dirty="0" err="1" smtClean="0">
                <a:solidFill>
                  <a:schemeClr val="accent6"/>
                </a:solidFill>
              </a:rPr>
              <a:t>F.Gross</a:t>
            </a:r>
            <a:r>
              <a:rPr lang="en-US" sz="1800" dirty="0" smtClean="0">
                <a:solidFill>
                  <a:schemeClr val="accent6"/>
                </a:solidFill>
              </a:rPr>
              <a:t> .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78865" name="TextBox 32"/>
          <p:cNvSpPr txBox="1">
            <a:spLocks noChangeArrowheads="1"/>
          </p:cNvSpPr>
          <p:nvPr/>
        </p:nvSpPr>
        <p:spPr bwMode="auto">
          <a:xfrm>
            <a:off x="173978" y="4386441"/>
            <a:ext cx="85128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1" indent="-282575" algn="l">
              <a:buFont typeface="Arial" pitchFamily="34" charset="0"/>
              <a:buChar char="•"/>
              <a:tabLst>
                <a:tab pos="396875" algn="l"/>
              </a:tabLst>
            </a:pPr>
            <a:r>
              <a:rPr lang="en-US" sz="1600" b="1" dirty="0" smtClean="0"/>
              <a:t>The </a:t>
            </a:r>
            <a:r>
              <a:rPr lang="en-US" sz="1600" b="1" dirty="0" err="1"/>
              <a:t>electrocouplings</a:t>
            </a:r>
            <a:r>
              <a:rPr lang="en-US" sz="1600" b="1" dirty="0"/>
              <a:t> </a:t>
            </a:r>
            <a:r>
              <a:rPr lang="en-US" sz="1600" b="1" baseline="-25000" dirty="0" smtClean="0"/>
              <a:t> </a:t>
            </a:r>
            <a:r>
              <a:rPr lang="en-US" sz="1600" b="1" dirty="0"/>
              <a:t>are consistent with </a:t>
            </a:r>
            <a:r>
              <a:rPr lang="en-US" sz="1600" b="1" i="1" u="sng" dirty="0"/>
              <a:t>P</a:t>
            </a:r>
            <a:r>
              <a:rPr lang="en-US" sz="1600" b="1" i="1" u="sng" baseline="-25000" dirty="0"/>
              <a:t>11</a:t>
            </a:r>
            <a:r>
              <a:rPr lang="en-US" sz="1600" b="1" i="1" u="sng" dirty="0"/>
              <a:t>(1440)</a:t>
            </a:r>
            <a:r>
              <a:rPr lang="en-US" sz="1600" b="1" dirty="0"/>
              <a:t> structure as a </a:t>
            </a:r>
            <a:r>
              <a:rPr lang="en-US" sz="1600" b="1" dirty="0" smtClean="0"/>
              <a:t>combined contribution of: a) quark core as  a first </a:t>
            </a:r>
            <a:r>
              <a:rPr lang="en-US" sz="1600" b="1" i="1" u="sng" dirty="0" smtClean="0"/>
              <a:t>radial excitation of the nucleon as a 3-quark ground state, and b) meson-baryon  dressing</a:t>
            </a:r>
            <a:r>
              <a:rPr lang="en-US" sz="1600" b="1" dirty="0" smtClean="0"/>
              <a:t>.</a:t>
            </a:r>
          </a:p>
          <a:p>
            <a:pPr marL="396875" lvl="1" indent="-282575" algn="l">
              <a:buFont typeface="Arial" pitchFamily="34" charset="0"/>
              <a:buChar char="•"/>
              <a:tabLst>
                <a:tab pos="396875" algn="l"/>
              </a:tabLst>
            </a:pPr>
            <a:endParaRPr lang="en-US" sz="1600" b="1" dirty="0" smtClean="0"/>
          </a:p>
          <a:p>
            <a:pPr marL="396875" lvl="1" indent="-282575" algn="l">
              <a:buFont typeface="Arial" pitchFamily="34" charset="0"/>
              <a:buChar char="•"/>
              <a:tabLst>
                <a:tab pos="396875" algn="l"/>
              </a:tabLst>
            </a:pPr>
            <a:r>
              <a:rPr lang="en-US" sz="1600" b="1" dirty="0" smtClean="0">
                <a:solidFill>
                  <a:schemeClr val="accent2"/>
                </a:solidFill>
              </a:rPr>
              <a:t>Information on complex values of </a:t>
            </a:r>
            <a:r>
              <a:rPr lang="en-US" sz="1600" b="1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1600" b="1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sz="1600" b="1" dirty="0" err="1" smtClean="0">
                <a:solidFill>
                  <a:schemeClr val="accent2"/>
                </a:solidFill>
              </a:rPr>
              <a:t>NN</a:t>
            </a:r>
            <a:r>
              <a:rPr lang="en-US" sz="1600" b="1" dirty="0" smtClean="0">
                <a:solidFill>
                  <a:schemeClr val="accent2"/>
                </a:solidFill>
              </a:rPr>
              <a:t>*  </a:t>
            </a:r>
            <a:r>
              <a:rPr lang="en-US" sz="1600" b="1" dirty="0" err="1" smtClean="0">
                <a:solidFill>
                  <a:schemeClr val="accent2"/>
                </a:solidFill>
              </a:rPr>
              <a:t>electrocouplings</a:t>
            </a:r>
            <a:r>
              <a:rPr lang="en-US" sz="1600" b="1" dirty="0" smtClean="0">
                <a:solidFill>
                  <a:schemeClr val="accent2"/>
                </a:solidFill>
              </a:rPr>
              <a:t> is needed in order to account consistently for meson-baryon dressing in resonance structure .</a:t>
            </a:r>
          </a:p>
          <a:p>
            <a:pPr marL="396875" lvl="1" indent="-282575" algn="l">
              <a:buFont typeface="Arial" pitchFamily="34" charset="0"/>
              <a:buChar char="•"/>
              <a:tabLst>
                <a:tab pos="396875" algn="l"/>
              </a:tabLst>
            </a:pPr>
            <a:r>
              <a:rPr lang="en-US" sz="1600" b="1" dirty="0" smtClean="0">
                <a:solidFill>
                  <a:schemeClr val="accent2"/>
                </a:solidFill>
              </a:rPr>
              <a:t>Complex </a:t>
            </a:r>
            <a:r>
              <a:rPr lang="en-US" sz="1600" b="1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1600" b="1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sz="1600" b="1" dirty="0" err="1" smtClean="0">
                <a:solidFill>
                  <a:schemeClr val="accent2"/>
                </a:solidFill>
              </a:rPr>
              <a:t>NN</a:t>
            </a:r>
            <a:r>
              <a:rPr lang="en-US" sz="1600" b="1" dirty="0" smtClean="0">
                <a:solidFill>
                  <a:schemeClr val="accent2"/>
                </a:solidFill>
              </a:rPr>
              <a:t>*  </a:t>
            </a:r>
            <a:r>
              <a:rPr lang="en-US" sz="1600" b="1" dirty="0" err="1" smtClean="0">
                <a:solidFill>
                  <a:schemeClr val="accent2"/>
                </a:solidFill>
              </a:rPr>
              <a:t>electrocoupling</a:t>
            </a:r>
            <a:r>
              <a:rPr lang="en-US" sz="1600" b="1" dirty="0" smtClean="0">
                <a:solidFill>
                  <a:schemeClr val="accent2"/>
                </a:solidFill>
              </a:rPr>
              <a:t> values can be obtained in future data fit with restrictions on N* parameters  from  the EBAC-DCC coupled channel analysis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4388" y="4105037"/>
            <a:ext cx="495300" cy="1588"/>
          </a:xfrm>
          <a:prstGeom prst="line">
            <a:avLst/>
          </a:prstGeom>
          <a:ln w="22225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870" name="TextBox 26"/>
          <p:cNvSpPr txBox="1">
            <a:spLocks noChangeArrowheads="1"/>
          </p:cNvSpPr>
          <p:nvPr/>
        </p:nvSpPr>
        <p:spPr bwMode="auto">
          <a:xfrm>
            <a:off x="731520" y="3463111"/>
            <a:ext cx="20056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solidFill>
                  <a:srgbClr val="FF66FF"/>
                </a:solidFill>
              </a:rPr>
              <a:t>EBAC-DCC </a:t>
            </a:r>
          </a:p>
          <a:p>
            <a:pPr algn="l"/>
            <a:r>
              <a:rPr lang="en-US" sz="1800" dirty="0" smtClean="0">
                <a:solidFill>
                  <a:srgbClr val="FF66FF"/>
                </a:solidFill>
              </a:rPr>
              <a:t>MB </a:t>
            </a:r>
            <a:r>
              <a:rPr lang="en-US" sz="1800" dirty="0">
                <a:solidFill>
                  <a:srgbClr val="FF66FF"/>
                </a:solidFill>
              </a:rPr>
              <a:t>dressing </a:t>
            </a:r>
            <a:endParaRPr lang="en-US" sz="1800" dirty="0" smtClean="0">
              <a:solidFill>
                <a:srgbClr val="FF66FF"/>
              </a:solidFill>
            </a:endParaRPr>
          </a:p>
          <a:p>
            <a:pPr algn="l"/>
            <a:r>
              <a:rPr lang="en-US" sz="1800" dirty="0" smtClean="0">
                <a:solidFill>
                  <a:srgbClr val="FF66FF"/>
                </a:solidFill>
              </a:rPr>
              <a:t>(absolute values).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4807363" y="2810947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1/2</a:t>
            </a:r>
            <a:endParaRPr lang="ru-RU" sz="2400" baseline="-25000" dirty="0"/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7427913" y="17224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r>
              <a:rPr lang="en-US" sz="2400" baseline="-25000" dirty="0"/>
              <a:t>1/2</a:t>
            </a:r>
            <a:endParaRPr lang="ru-RU" sz="2400" baseline="-25000" dirty="0"/>
          </a:p>
        </p:txBody>
      </p:sp>
      <p:pic>
        <p:nvPicPr>
          <p:cNvPr id="18" name="Picture 17" descr="p11_a12_reerr_allq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639" y="985599"/>
            <a:ext cx="3474720" cy="3474720"/>
          </a:xfrm>
          <a:prstGeom prst="rect">
            <a:avLst/>
          </a:prstGeom>
        </p:spPr>
      </p:pic>
      <p:pic>
        <p:nvPicPr>
          <p:cNvPr id="19" name="Picture 18" descr="p11_s12_reerr_allq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985599"/>
            <a:ext cx="3463111" cy="3463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8486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Transition charge density of the “Roper”</a:t>
            </a:r>
            <a:endParaRPr lang="en-US" sz="3600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/>
          <a:srcRect l="30392" t="37122" r="34969" b="57576"/>
          <a:stretch>
            <a:fillRect/>
          </a:stretch>
        </p:blipFill>
        <p:spPr bwMode="auto">
          <a:xfrm>
            <a:off x="152400" y="3055811"/>
            <a:ext cx="4267200" cy="830389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90"/>
            </a:solidFill>
            <a:prstDash val="solid"/>
            <a:miter lim="800000"/>
            <a:headEnd type="none" w="med" len="med"/>
            <a:tailEnd type="none" w="med" len="med"/>
          </a:ln>
        </p:spPr>
      </p:pic>
      <p:grpSp>
        <p:nvGrpSpPr>
          <p:cNvPr id="3" name="Group 15"/>
          <p:cNvGrpSpPr/>
          <p:nvPr/>
        </p:nvGrpSpPr>
        <p:grpSpPr>
          <a:xfrm>
            <a:off x="5029200" y="1005785"/>
            <a:ext cx="4191000" cy="5050746"/>
            <a:chOff x="4724400" y="1005785"/>
            <a:chExt cx="4191000" cy="50507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rcRect l="16217" r="48310" b="72110"/>
            <a:stretch>
              <a:fillRect/>
            </a:stretch>
          </p:blipFill>
          <p:spPr>
            <a:xfrm>
              <a:off x="4724400" y="1005785"/>
              <a:ext cx="4191000" cy="43282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86400" y="5410200"/>
              <a:ext cx="3266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1"/>
                  </a:solidFill>
                  <a:latin typeface="+mn-lt"/>
                  <a:cs typeface="Comic Sans MS"/>
                </a:rPr>
                <a:t>Light </a:t>
              </a:r>
              <a:r>
                <a:rPr lang="en-US" sz="1800" dirty="0" smtClean="0">
                  <a:latin typeface="+mn-lt"/>
                  <a:cs typeface="Comic Sans MS"/>
                </a:rPr>
                <a:t>(</a:t>
              </a:r>
              <a:r>
                <a:rPr lang="en-US" sz="1800" b="1" dirty="0" smtClean="0">
                  <a:latin typeface="+mn-lt"/>
                  <a:cs typeface="Comic Sans MS"/>
                </a:rPr>
                <a:t>dark</a:t>
              </a:r>
              <a:r>
                <a:rPr lang="en-US" sz="1800" dirty="0" smtClean="0">
                  <a:latin typeface="+mn-lt"/>
                  <a:cs typeface="Comic Sans MS"/>
                </a:rPr>
                <a:t>) regions</a:t>
              </a:r>
              <a:r>
                <a:rPr lang="en-US" sz="1800" b="1" dirty="0" smtClean="0">
                  <a:solidFill>
                    <a:srgbClr val="00CC99"/>
                  </a:solidFill>
                  <a:latin typeface="+mn-lt"/>
                  <a:cs typeface="Comic Sans MS"/>
                </a:rPr>
                <a:t>: </a:t>
              </a:r>
              <a:r>
                <a:rPr lang="en-US" sz="1800" b="1" dirty="0" smtClean="0">
                  <a:solidFill>
                    <a:schemeClr val="accent1"/>
                  </a:solidFill>
                  <a:latin typeface="+mn-lt"/>
                  <a:cs typeface="Comic Sans MS"/>
                </a:rPr>
                <a:t>positive</a:t>
              </a:r>
              <a:r>
                <a:rPr lang="en-US" sz="1800" b="1" dirty="0" smtClean="0">
                  <a:solidFill>
                    <a:srgbClr val="00CC99"/>
                  </a:solidFill>
                  <a:latin typeface="+mn-lt"/>
                  <a:cs typeface="Comic Sans MS"/>
                </a:rPr>
                <a:t> </a:t>
              </a:r>
              <a:r>
                <a:rPr lang="en-US" sz="1800" dirty="0" smtClean="0">
                  <a:latin typeface="+mn-lt"/>
                  <a:cs typeface="Comic Sans MS"/>
                </a:rPr>
                <a:t>(</a:t>
              </a:r>
              <a:r>
                <a:rPr lang="en-US" sz="1800" b="1" dirty="0" smtClean="0">
                  <a:latin typeface="+mn-lt"/>
                  <a:cs typeface="Comic Sans MS"/>
                </a:rPr>
                <a:t>negative</a:t>
              </a:r>
              <a:r>
                <a:rPr lang="en-US" sz="1800" dirty="0" smtClean="0">
                  <a:latin typeface="+mn-lt"/>
                  <a:cs typeface="Comic Sans MS"/>
                </a:rPr>
                <a:t>)  charge densities </a:t>
              </a:r>
              <a:endParaRPr lang="en-US" sz="1800" dirty="0">
                <a:latin typeface="+mn-lt"/>
                <a:cs typeface="Comic Sans M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" y="4464784"/>
            <a:ext cx="5105400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endParaRPr lang="en-US" dirty="0" smtClean="0">
              <a:latin typeface="+mn-lt"/>
              <a:cs typeface="Verdana"/>
            </a:endParaRPr>
          </a:p>
          <a:p>
            <a:pPr>
              <a:buClr>
                <a:srgbClr val="FF0000"/>
              </a:buClr>
              <a:buFont typeface="Courier New"/>
              <a:buChar char="o"/>
              <a:defRPr/>
            </a:pPr>
            <a:r>
              <a:rPr lang="en-US" dirty="0" smtClean="0">
                <a:latin typeface="+mn-lt"/>
                <a:cs typeface="Verdana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γ</a:t>
            </a:r>
            <a:r>
              <a:rPr lang="en-US" sz="1800" b="0" dirty="0" smtClean="0">
                <a:latin typeface="+mn-lt"/>
                <a:cs typeface="Verdana"/>
              </a:rPr>
              <a:t>p→N</a:t>
            </a:r>
            <a:r>
              <a:rPr lang="en-US" sz="1800" b="0" baseline="30000" dirty="0" smtClean="0">
                <a:latin typeface="+mn-lt"/>
                <a:cs typeface="Verdana"/>
              </a:rPr>
              <a:t>+</a:t>
            </a:r>
            <a:r>
              <a:rPr lang="en-US" sz="1800" b="0" dirty="0" smtClean="0">
                <a:latin typeface="+mn-lt"/>
                <a:cs typeface="Verdana"/>
              </a:rPr>
              <a:t>(1440)</a:t>
            </a:r>
            <a:r>
              <a:rPr lang="en-US" sz="1800" dirty="0" smtClean="0">
                <a:latin typeface="+mn-lt"/>
                <a:cs typeface="Verdana"/>
              </a:rPr>
              <a:t>P</a:t>
            </a:r>
            <a:r>
              <a:rPr lang="en-US" sz="1800" baseline="-25000" dirty="0" smtClean="0">
                <a:latin typeface="+mn-lt"/>
                <a:cs typeface="Verdana"/>
              </a:rPr>
              <a:t>11</a:t>
            </a:r>
            <a:r>
              <a:rPr lang="en-US" sz="1800" b="0" dirty="0" smtClean="0">
                <a:latin typeface="+mn-lt"/>
                <a:cs typeface="Verdana"/>
              </a:rPr>
              <a:t> </a:t>
            </a:r>
            <a:r>
              <a:rPr lang="en-US" sz="1800" dirty="0" smtClean="0">
                <a:latin typeface="+mn-lt"/>
                <a:cs typeface="Verdana"/>
              </a:rPr>
              <a:t>in LF </a:t>
            </a:r>
            <a:r>
              <a:rPr lang="en-US" sz="1800" dirty="0" err="1" smtClean="0">
                <a:latin typeface="+mn-lt"/>
                <a:cs typeface="Verdana"/>
              </a:rPr>
              <a:t>helicity</a:t>
            </a:r>
            <a:r>
              <a:rPr lang="en-US" sz="1800" dirty="0" smtClean="0">
                <a:latin typeface="+mn-lt"/>
                <a:cs typeface="Verdana"/>
              </a:rPr>
              <a:t> </a:t>
            </a:r>
            <a:r>
              <a:rPr lang="en-US" sz="1800" dirty="0" smtClean="0">
                <a:latin typeface="+mn-lt"/>
                <a:cs typeface="Times New Roman"/>
              </a:rPr>
              <a:t>+1/2→ +1/2 </a:t>
            </a:r>
            <a:r>
              <a:rPr lang="en-US" sz="1800" b="0" dirty="0" smtClean="0">
                <a:latin typeface="+mn-lt"/>
                <a:cs typeface="Times New Roman"/>
              </a:rPr>
              <a:t> </a:t>
            </a:r>
            <a:r>
              <a:rPr lang="en-US" sz="1800" dirty="0" smtClean="0">
                <a:latin typeface="+mn-lt"/>
                <a:cs typeface="Verdana"/>
              </a:rPr>
              <a:t>are induced</a:t>
            </a:r>
            <a:r>
              <a:rPr lang="en-US" sz="1800" b="0" dirty="0" smtClean="0">
                <a:latin typeface="+mn-lt"/>
                <a:cs typeface="Verdana"/>
              </a:rPr>
              <a:t> dominantly </a:t>
            </a:r>
            <a:r>
              <a:rPr lang="en-US" sz="1800" b="0" dirty="0">
                <a:latin typeface="+mn-lt"/>
                <a:cs typeface="Verdana"/>
              </a:rPr>
              <a:t>by </a:t>
            </a:r>
            <a:r>
              <a:rPr lang="en-US" sz="1800" b="1" i="1" dirty="0">
                <a:solidFill>
                  <a:srgbClr val="FF0000"/>
                </a:solidFill>
                <a:latin typeface="+mn-lt"/>
                <a:cs typeface="Verdana"/>
              </a:rPr>
              <a:t>up</a:t>
            </a:r>
            <a:r>
              <a:rPr lang="en-US" sz="1800" b="0" dirty="0">
                <a:latin typeface="+mn-lt"/>
                <a:cs typeface="Verdana"/>
              </a:rPr>
              <a:t> quarks </a:t>
            </a:r>
            <a:r>
              <a:rPr lang="en-US" sz="1800" b="0" dirty="0" smtClean="0">
                <a:latin typeface="+mn-lt"/>
                <a:cs typeface="Verdana"/>
              </a:rPr>
              <a:t>in </a:t>
            </a:r>
            <a:r>
              <a:rPr lang="en-US" sz="1800" b="0" dirty="0">
                <a:latin typeface="+mn-lt"/>
                <a:cs typeface="Verdana"/>
              </a:rPr>
              <a:t>central region of</a:t>
            </a:r>
            <a:r>
              <a:rPr lang="en-US" sz="1800" b="0" dirty="0" smtClean="0">
                <a:latin typeface="+mn-lt"/>
                <a:cs typeface="Verdana"/>
              </a:rPr>
              <a:t> radius ~0.4 </a:t>
            </a:r>
            <a:r>
              <a:rPr lang="en-US" sz="1800" b="0" dirty="0">
                <a:latin typeface="+mn-lt"/>
                <a:cs typeface="Verdana"/>
              </a:rPr>
              <a:t>fm, and by </a:t>
            </a:r>
            <a:r>
              <a:rPr lang="en-US" sz="1800" b="1" i="1" dirty="0">
                <a:solidFill>
                  <a:srgbClr val="008000"/>
                </a:solidFill>
                <a:latin typeface="+mn-lt"/>
                <a:cs typeface="Verdana"/>
              </a:rPr>
              <a:t>down</a:t>
            </a:r>
            <a:r>
              <a:rPr lang="en-US" sz="1800" b="0" dirty="0">
                <a:latin typeface="+mn-lt"/>
                <a:cs typeface="Verdana"/>
              </a:rPr>
              <a:t> quarks in an outer </a:t>
            </a:r>
            <a:r>
              <a:rPr lang="en-US" sz="1800" b="0" dirty="0" smtClean="0">
                <a:latin typeface="+mn-lt"/>
                <a:cs typeface="Verdana"/>
              </a:rPr>
              <a:t>band</a:t>
            </a:r>
            <a:r>
              <a:rPr lang="en-US" sz="1800" dirty="0" smtClean="0">
                <a:latin typeface="+mn-lt"/>
                <a:cs typeface="Verdana"/>
              </a:rPr>
              <a:t> which extends up to ~1fm.</a:t>
            </a:r>
            <a:endParaRPr lang="en-US" sz="1800" b="0" dirty="0">
              <a:latin typeface="+mn-lt"/>
              <a:cs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9215" y="1161451"/>
            <a:ext cx="3753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Tiator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Vanderhaeghen</a:t>
            </a:r>
            <a:r>
              <a:rPr lang="en-US" sz="1600" i="1" dirty="0" smtClean="0"/>
              <a:t>, PLB672, 344,2009</a:t>
            </a:r>
            <a:endParaRPr lang="en-US" sz="1600" i="1" dirty="0"/>
          </a:p>
        </p:txBody>
      </p:sp>
      <p:grpSp>
        <p:nvGrpSpPr>
          <p:cNvPr id="5" name="Group 21"/>
          <p:cNvGrpSpPr/>
          <p:nvPr/>
        </p:nvGrpSpPr>
        <p:grpSpPr>
          <a:xfrm>
            <a:off x="76200" y="1330728"/>
            <a:ext cx="5181600" cy="1191683"/>
            <a:chOff x="76200" y="1143000"/>
            <a:chExt cx="4953000" cy="9630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/>
            <a:srcRect l="13770" t="31980" r="15410" b="57360"/>
            <a:stretch>
              <a:fillRect/>
            </a:stretch>
          </p:blipFill>
          <p:spPr>
            <a:xfrm>
              <a:off x="76200" y="1143000"/>
              <a:ext cx="4953000" cy="963083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828800" y="1524000"/>
              <a:ext cx="228600" cy="1588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62200" y="1522412"/>
              <a:ext cx="228600" cy="1588"/>
            </a:xfrm>
            <a:prstGeom prst="line">
              <a:avLst/>
            </a:prstGeom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48200" y="1981200"/>
              <a:ext cx="228600" cy="1588"/>
            </a:xfrm>
            <a:prstGeom prst="line">
              <a:avLst/>
            </a:prstGeom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352800" y="1981200"/>
              <a:ext cx="228600" cy="1588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3276600" y="3665411"/>
            <a:ext cx="304800" cy="1588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37" y="1417638"/>
            <a:ext cx="86788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buFont typeface="Arial" pitchFamily="34" charset="0"/>
              <a:buChar char="•"/>
            </a:pPr>
            <a:r>
              <a:rPr lang="en-US" sz="2000" b="1" dirty="0" smtClean="0">
                <a:cs typeface="Arial" pitchFamily="34" charset="0"/>
              </a:rPr>
              <a:t>Transition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2000" b="1" dirty="0" err="1" smtClean="0">
                <a:latin typeface="Symbol" pitchFamily="18" charset="2"/>
              </a:rPr>
              <a:t>g</a:t>
            </a:r>
            <a:r>
              <a:rPr lang="en-US" sz="2000" b="1" baseline="-25000" dirty="0" err="1" smtClean="0"/>
              <a:t>v</a:t>
            </a:r>
            <a:r>
              <a:rPr lang="en-US" sz="2000" b="1" dirty="0" err="1" smtClean="0"/>
              <a:t>NN</a:t>
            </a:r>
            <a:r>
              <a:rPr lang="en-US" sz="2000" b="1" dirty="0" smtClean="0"/>
              <a:t>* </a:t>
            </a:r>
            <a:r>
              <a:rPr lang="en-US" sz="2000" b="1" dirty="0" err="1" smtClean="0"/>
              <a:t>electrocouplings</a:t>
            </a:r>
            <a:r>
              <a:rPr lang="en-US" sz="2000" b="1" dirty="0" smtClean="0"/>
              <a:t> as a window to confinement in baryons.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2000" b="1" dirty="0" smtClean="0"/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000" b="1" dirty="0" smtClean="0"/>
              <a:t>Access to N* </a:t>
            </a:r>
            <a:r>
              <a:rPr lang="en-US" sz="2000" b="1" dirty="0" err="1" smtClean="0"/>
              <a:t>electrocouplings</a:t>
            </a:r>
            <a:r>
              <a:rPr lang="en-US" sz="2000" b="1" dirty="0" smtClean="0"/>
              <a:t> from analyses of  various  meson </a:t>
            </a:r>
            <a:r>
              <a:rPr lang="en-US" sz="2000" b="1" dirty="0" err="1" smtClean="0"/>
              <a:t>electroproduction</a:t>
            </a:r>
            <a:r>
              <a:rPr lang="en-US" sz="2000" b="1" dirty="0" smtClean="0"/>
              <a:t> channels.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2000" b="1" dirty="0" smtClean="0"/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000" b="1" dirty="0" smtClean="0"/>
              <a:t>Phenomenological approaches for analyses of the CLAS data on </a:t>
            </a:r>
            <a:r>
              <a:rPr lang="en-US" sz="2000" b="1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dirty="0" smtClean="0"/>
              <a:t> and 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baseline="30000" dirty="0" err="1" smtClean="0"/>
              <a:t>+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p </a:t>
            </a:r>
            <a:r>
              <a:rPr lang="en-US" sz="2000" b="1" dirty="0" err="1" smtClean="0"/>
              <a:t>electroproduction</a:t>
            </a:r>
            <a:r>
              <a:rPr lang="en-US" sz="2000" b="1" dirty="0" smtClean="0"/>
              <a:t>.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2000" b="1" dirty="0" smtClean="0"/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000" b="1" dirty="0" smtClean="0"/>
              <a:t> Low lying N* </a:t>
            </a:r>
            <a:r>
              <a:rPr lang="en-US" sz="2000" b="1" dirty="0" err="1" smtClean="0"/>
              <a:t>electrocouplings</a:t>
            </a:r>
            <a:r>
              <a:rPr lang="en-US" sz="2000" b="1" dirty="0" smtClean="0"/>
              <a:t> from  </a:t>
            </a:r>
            <a:r>
              <a:rPr lang="en-US" sz="2000" b="1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dirty="0" smtClean="0"/>
              <a:t> and 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baseline="30000" dirty="0" err="1" smtClean="0"/>
              <a:t>+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p </a:t>
            </a:r>
            <a:r>
              <a:rPr lang="en-US" sz="2000" b="1" dirty="0" err="1" smtClean="0"/>
              <a:t>electroproduction</a:t>
            </a:r>
            <a:r>
              <a:rPr lang="en-US" sz="2000" b="1" dirty="0" smtClean="0"/>
              <a:t> channels.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2000" b="1" dirty="0" smtClean="0"/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000" b="1" dirty="0" smtClean="0"/>
              <a:t>First results on </a:t>
            </a:r>
            <a:r>
              <a:rPr lang="en-US" sz="2000" b="1" dirty="0" err="1" smtClean="0"/>
              <a:t>electrocouplings</a:t>
            </a:r>
            <a:r>
              <a:rPr lang="en-US" sz="2000" b="1" dirty="0" smtClean="0"/>
              <a:t> of  high lying N*’s  with dominant </a:t>
            </a:r>
            <a:r>
              <a:rPr lang="en-US" sz="2000" b="1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pp</a:t>
            </a:r>
            <a:r>
              <a:rPr lang="en-US" sz="2000" b="1" dirty="0" smtClean="0"/>
              <a:t> decays.</a:t>
            </a:r>
          </a:p>
          <a:p>
            <a:pPr marL="742950" lvl="1" indent="-285750" algn="l">
              <a:buFont typeface="Arial" pitchFamily="34" charset="0"/>
              <a:buChar char="•"/>
            </a:pPr>
            <a:endParaRPr lang="en-US" sz="2000" b="1" dirty="0" smtClean="0"/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2000" b="1" dirty="0" smtClean="0"/>
              <a:t>Conclusions and Outlook.</a:t>
            </a:r>
            <a:endParaRPr lang="en-US" sz="2000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030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Outline</a:t>
            </a:r>
            <a:endParaRPr lang="en-US" sz="3200" b="1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0" y="736600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Structure of D</a:t>
            </a:r>
            <a:r>
              <a:rPr lang="en-US" sz="2800" baseline="-25000" dirty="0" smtClean="0">
                <a:solidFill>
                  <a:srgbClr val="FF0000"/>
                </a:solidFill>
              </a:rPr>
              <a:t>13</a:t>
            </a:r>
            <a:r>
              <a:rPr lang="en-US" sz="2800" dirty="0" smtClean="0">
                <a:solidFill>
                  <a:srgbClr val="FF0000"/>
                </a:solidFill>
              </a:rPr>
              <a:t>(1520)  from analysis of the CLAS data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1143000"/>
            <a:ext cx="9144001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98839" y="3163824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sz="2800" b="1" baseline="-25000" dirty="0" smtClean="0"/>
              <a:t>1/2</a:t>
            </a:r>
            <a:endParaRPr lang="en-US" sz="28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07285" y="3163824"/>
            <a:ext cx="755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</a:t>
            </a:r>
            <a:r>
              <a:rPr lang="en-US" sz="2800" b="1" baseline="-25000" dirty="0" smtClean="0"/>
              <a:t>1/2</a:t>
            </a:r>
            <a:endParaRPr lang="en-US" sz="2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02321" y="2347996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sz="2800" b="1" baseline="-25000" dirty="0" smtClean="0"/>
              <a:t>3/2</a:t>
            </a:r>
            <a:endParaRPr lang="en-US" sz="2800" b="1" baseline="-250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714238" y="4435125"/>
            <a:ext cx="640080" cy="1588"/>
          </a:xfrm>
          <a:prstGeom prst="line">
            <a:avLst/>
          </a:prstGeom>
          <a:ln w="2857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99139" y="4212587"/>
            <a:ext cx="2616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chemeClr val="accent2"/>
                </a:solidFill>
              </a:rPr>
              <a:t>M.Giannini</a:t>
            </a:r>
            <a:r>
              <a:rPr lang="en-US" sz="1600" b="1" dirty="0" smtClean="0">
                <a:solidFill>
                  <a:schemeClr val="accent2"/>
                </a:solidFill>
              </a:rPr>
              <a:t>/</a:t>
            </a:r>
            <a:r>
              <a:rPr lang="en-US" sz="1600" b="1" dirty="0" err="1" smtClean="0">
                <a:solidFill>
                  <a:schemeClr val="accent2"/>
                </a:solidFill>
              </a:rPr>
              <a:t>E.Santopinto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accent2"/>
                </a:solidFill>
              </a:rPr>
              <a:t>hCQM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824308" y="4436713"/>
            <a:ext cx="495300" cy="1588"/>
          </a:xfrm>
          <a:prstGeom prst="line">
            <a:avLst/>
          </a:prstGeom>
          <a:ln w="22225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1506142" y="4270248"/>
            <a:ext cx="30011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66FF"/>
                </a:solidFill>
              </a:rPr>
              <a:t>MB dressing abs val. (EBAC)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950" y="4797362"/>
            <a:ext cx="8999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b="1" dirty="0" smtClean="0"/>
              <a:t>at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&gt;2.0 GeV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electrocouplings</a:t>
            </a:r>
            <a:r>
              <a:rPr lang="en-US" sz="1600" b="1" dirty="0" smtClean="0"/>
              <a:t> are  consistent with D</a:t>
            </a:r>
            <a:r>
              <a:rPr lang="en-US" sz="1600" b="1" baseline="-25000" dirty="0" smtClean="0"/>
              <a:t>13</a:t>
            </a:r>
            <a:r>
              <a:rPr lang="en-US" sz="1600" b="1" dirty="0" smtClean="0"/>
              <a:t>(1520) structure as three dressed</a:t>
            </a:r>
          </a:p>
          <a:p>
            <a:pPr algn="l"/>
            <a:r>
              <a:rPr lang="en-US" sz="1600" b="1" dirty="0" smtClean="0"/>
              <a:t>quarks in orbital excitation with L=1 .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b="1" dirty="0" smtClean="0"/>
              <a:t>sizable meson-baryon  cloud at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&lt;1.0 GeV</a:t>
            </a:r>
            <a:r>
              <a:rPr lang="en-US" sz="1600" b="1" baseline="30000" dirty="0" smtClean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" y="5674525"/>
            <a:ext cx="949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The data  on A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1/2 </a:t>
            </a:r>
            <a:r>
              <a:rPr lang="en-US" sz="1600" b="1" dirty="0" err="1" smtClean="0">
                <a:solidFill>
                  <a:srgbClr val="FF0000"/>
                </a:solidFill>
              </a:rPr>
              <a:t>electrocoupling</a:t>
            </a:r>
            <a:r>
              <a:rPr lang="en-US" sz="1600" b="1" dirty="0" smtClean="0">
                <a:solidFill>
                  <a:srgbClr val="FF0000"/>
                </a:solidFill>
              </a:rPr>
              <a:t> at Q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&gt;2.0 GeV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 for the first time offer almost direct access to quark core. They are of particular interest for the description of N* structure based on QCD 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8" name="Picture 27" descr="d13_a12_mbqm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50" y="1252728"/>
            <a:ext cx="3412544" cy="3017520"/>
          </a:xfrm>
          <a:prstGeom prst="rect">
            <a:avLst/>
          </a:prstGeom>
        </p:spPr>
      </p:pic>
      <p:pic>
        <p:nvPicPr>
          <p:cNvPr id="29" name="Picture 28" descr="d13_s13_mbq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1384" y="1277874"/>
            <a:ext cx="3188153" cy="2971800"/>
          </a:xfrm>
          <a:prstGeom prst="rect">
            <a:avLst/>
          </a:prstGeom>
        </p:spPr>
      </p:pic>
      <p:pic>
        <p:nvPicPr>
          <p:cNvPr id="33" name="Picture 32" descr="d13_a32_mbq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239" y="1299890"/>
            <a:ext cx="3429762" cy="297035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 rot="5400000" flipV="1">
            <a:off x="457200" y="2743200"/>
            <a:ext cx="2377440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82563" y="76200"/>
            <a:ext cx="8555268" cy="762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γ</a:t>
            </a:r>
            <a:r>
              <a:rPr lang="en-US" sz="2800" baseline="-25000" dirty="0" err="1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v</a:t>
            </a:r>
            <a:r>
              <a:rPr lang="en-US" sz="2800" dirty="0" err="1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NN</a:t>
            </a:r>
            <a:r>
              <a:rPr lang="en-US" sz="2800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*(1535)S</a:t>
            </a:r>
            <a:r>
              <a:rPr lang="en-US" sz="2800" baseline="-25000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11 </a:t>
            </a:r>
            <a:r>
              <a:rPr lang="en-US" sz="2800" dirty="0" err="1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electrocouplings</a:t>
            </a:r>
            <a:endParaRPr lang="en-US" sz="2800" baseline="-25000" dirty="0" smtClean="0">
              <a:solidFill>
                <a:srgbClr val="FF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3971" name="Line 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428" y="4450049"/>
            <a:ext cx="3730508" cy="584775"/>
          </a:xfrm>
          <a:prstGeom prst="rect">
            <a:avLst/>
          </a:prstGeom>
          <a:noFill/>
          <a:ln>
            <a:solidFill>
              <a:srgbClr val="00CC99"/>
            </a:solidFill>
          </a:ln>
        </p:spPr>
        <p:txBody>
          <a:bodyPr wrap="none">
            <a:spAutoFit/>
          </a:bodyPr>
          <a:lstStyle/>
          <a:p>
            <a:r>
              <a:rPr lang="en-US" sz="1600" dirty="0">
                <a:ea typeface="Comic Sans MS" pitchFamily="66" charset="0"/>
                <a:cs typeface="Comic Sans MS" pitchFamily="66" charset="0"/>
              </a:rPr>
              <a:t>Analysis of </a:t>
            </a:r>
            <a:r>
              <a:rPr lang="en-US" sz="1600" dirty="0" err="1">
                <a:ea typeface="Comic Sans MS" pitchFamily="66" charset="0"/>
                <a:cs typeface="Comic Sans MS" pitchFamily="66" charset="0"/>
              </a:rPr>
              <a:t>pη</a:t>
            </a:r>
            <a:r>
              <a:rPr lang="en-US" sz="1600" dirty="0">
                <a:ea typeface="Comic Sans MS" pitchFamily="66" charset="0"/>
                <a:cs typeface="Comic Sans MS" pitchFamily="66" charset="0"/>
              </a:rPr>
              <a:t> channel assumes S</a:t>
            </a:r>
            <a:r>
              <a:rPr lang="en-US" sz="1600" baseline="-25000" dirty="0">
                <a:ea typeface="Comic Sans MS" pitchFamily="66" charset="0"/>
                <a:cs typeface="Comic Sans MS" pitchFamily="66" charset="0"/>
              </a:rPr>
              <a:t>1/2</a:t>
            </a:r>
            <a:r>
              <a:rPr lang="en-US" sz="1600" dirty="0">
                <a:ea typeface="Comic Sans MS" pitchFamily="66" charset="0"/>
                <a:cs typeface="Comic Sans MS" pitchFamily="66" charset="0"/>
              </a:rPr>
              <a:t>=0</a:t>
            </a:r>
          </a:p>
          <a:p>
            <a:r>
              <a:rPr lang="en-US" sz="1600" dirty="0">
                <a:ea typeface="Comic Sans MS" pitchFamily="66" charset="0"/>
                <a:cs typeface="Comic Sans MS" pitchFamily="66" charset="0"/>
              </a:rPr>
              <a:t>Branching ratios: </a:t>
            </a:r>
            <a:r>
              <a:rPr lang="en-US" sz="1600" dirty="0" err="1">
                <a:ea typeface="Lucida Grande"/>
                <a:cs typeface="Lucida Grande"/>
              </a:rPr>
              <a:t>β</a:t>
            </a:r>
            <a:r>
              <a:rPr lang="en-US" sz="1600" baseline="-25000" dirty="0" err="1">
                <a:ea typeface="Comic Sans MS" pitchFamily="66" charset="0"/>
                <a:cs typeface="Comic Sans MS" pitchFamily="66" charset="0"/>
              </a:rPr>
              <a:t>N</a:t>
            </a:r>
            <a:r>
              <a:rPr lang="en-US" sz="1600" baseline="-25000" dirty="0" err="1">
                <a:ea typeface="Lucida Grande"/>
                <a:cs typeface="Lucida Grande"/>
              </a:rPr>
              <a:t>π</a:t>
            </a:r>
            <a:r>
              <a:rPr lang="en-US" sz="1600" dirty="0">
                <a:ea typeface="Comic Sans MS" pitchFamily="66" charset="0"/>
                <a:cs typeface="Comic Sans MS" pitchFamily="66" charset="0"/>
              </a:rPr>
              <a:t> = </a:t>
            </a:r>
            <a:r>
              <a:rPr lang="en-US" sz="1600" dirty="0" err="1">
                <a:ea typeface="Lucida Grande"/>
                <a:cs typeface="Lucida Grande"/>
              </a:rPr>
              <a:t>β</a:t>
            </a:r>
            <a:r>
              <a:rPr lang="en-US" sz="1600" baseline="-25000" dirty="0" err="1">
                <a:ea typeface="Comic Sans MS" pitchFamily="66" charset="0"/>
                <a:cs typeface="Comic Sans MS" pitchFamily="66" charset="0"/>
              </a:rPr>
              <a:t>N</a:t>
            </a:r>
            <a:r>
              <a:rPr lang="en-US" sz="1600" baseline="-25000" dirty="0" err="1">
                <a:ea typeface="Lucida Grande"/>
                <a:cs typeface="Lucida Grande"/>
              </a:rPr>
              <a:t>η</a:t>
            </a:r>
            <a:r>
              <a:rPr lang="en-US" sz="1600" dirty="0">
                <a:ea typeface="Comic Sans MS" pitchFamily="66" charset="0"/>
                <a:cs typeface="Comic Sans MS" pitchFamily="66" charset="0"/>
              </a:rPr>
              <a:t> = 0.45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428" y="5132120"/>
            <a:ext cx="8664808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800" b="1" i="1" dirty="0" smtClean="0">
                <a:latin typeface="+mn-lt"/>
                <a:cs typeface="Comic Sans MS"/>
              </a:rPr>
              <a:t>QCD-based LQCD </a:t>
            </a:r>
            <a:r>
              <a:rPr lang="en-US" sz="1800" b="1" i="1" dirty="0">
                <a:latin typeface="+mn-lt"/>
                <a:cs typeface="Comic Sans MS"/>
              </a:rPr>
              <a:t>&amp; LCSR </a:t>
            </a:r>
            <a:r>
              <a:rPr lang="en-US" sz="1800" b="1" i="1" dirty="0" smtClean="0">
                <a:latin typeface="+mn-lt"/>
                <a:cs typeface="Comic Sans MS"/>
              </a:rPr>
              <a:t>calculations (black solid lines) by  Regensburg </a:t>
            </a:r>
          </a:p>
          <a:p>
            <a:pPr algn="l">
              <a:buClr>
                <a:srgbClr val="FF0000"/>
              </a:buClr>
              <a:defRPr/>
            </a:pPr>
            <a:r>
              <a:rPr lang="en-US" sz="1800" b="1" dirty="0" smtClean="0">
                <a:latin typeface="+mn-lt"/>
                <a:cs typeface="Comic Sans MS"/>
              </a:rPr>
              <a:t>Univ. Group reproduces </a:t>
            </a:r>
            <a:r>
              <a:rPr lang="en-US" sz="1800" b="1" dirty="0">
                <a:latin typeface="+mn-lt"/>
                <a:cs typeface="Comic Sans MS"/>
              </a:rPr>
              <a:t>data trend at Q</a:t>
            </a:r>
            <a:r>
              <a:rPr lang="en-US" sz="1800" b="1" baseline="30000" dirty="0">
                <a:latin typeface="+mn-lt"/>
                <a:cs typeface="Comic Sans MS"/>
              </a:rPr>
              <a:t>2</a:t>
            </a:r>
            <a:r>
              <a:rPr lang="en-US" sz="1800" b="1" dirty="0">
                <a:latin typeface="+mn-lt"/>
                <a:cs typeface="Comic Sans MS"/>
              </a:rPr>
              <a:t>&gt;2.0 </a:t>
            </a:r>
            <a:r>
              <a:rPr lang="en-US" sz="1800" b="1" dirty="0" smtClean="0">
                <a:latin typeface="+mn-lt"/>
                <a:cs typeface="Comic Sans MS"/>
              </a:rPr>
              <a:t>GeV</a:t>
            </a:r>
            <a:r>
              <a:rPr lang="en-US" sz="1800" b="1" baseline="30000" dirty="0" smtClean="0">
                <a:latin typeface="+mn-lt"/>
                <a:cs typeface="Comic Sans MS"/>
              </a:rPr>
              <a:t>2 </a:t>
            </a:r>
            <a:endParaRPr lang="en-US" sz="1800" b="1" baseline="30000" dirty="0">
              <a:latin typeface="+mn-lt"/>
              <a:cs typeface="Comic Sans MS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Comic Sans MS"/>
              </a:rPr>
              <a:t>Successful </a:t>
            </a:r>
            <a:r>
              <a:rPr lang="en-US" sz="2000" b="1" dirty="0" smtClean="0">
                <a:solidFill>
                  <a:srgbClr val="FF0000"/>
                </a:solidFill>
                <a:cs typeface="Comic Sans MS"/>
              </a:rPr>
              <a:t>description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Comic Sans MS"/>
              </a:rPr>
              <a:t>of S</a:t>
            </a:r>
            <a:r>
              <a:rPr lang="en-US" sz="2000" b="1" baseline="-25000" dirty="0" smtClean="0">
                <a:solidFill>
                  <a:srgbClr val="FF0000"/>
                </a:solidFill>
                <a:latin typeface="+mn-lt"/>
                <a:cs typeface="Comic Sans MS"/>
              </a:rPr>
              <a:t>11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Comic Sans MS"/>
              </a:rPr>
              <a:t>(1535) 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  <a:cs typeface="Comic Sans MS"/>
              </a:rPr>
              <a:t>electrocouplings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Comic Sans MS"/>
              </a:rPr>
              <a:t> based on OCD!</a:t>
            </a:r>
          </a:p>
          <a:p>
            <a:pPr algn="l">
              <a:buClr>
                <a:srgbClr val="FF0000"/>
              </a:buCl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Comic Sans MS"/>
              </a:rPr>
              <a:t>See  </a:t>
            </a:r>
            <a:r>
              <a:rPr lang="en-US" sz="2000" b="1" dirty="0" err="1" smtClean="0">
                <a:solidFill>
                  <a:srgbClr val="FF0000"/>
                </a:solidFill>
                <a:latin typeface="+mn-lt"/>
                <a:cs typeface="Comic Sans MS"/>
              </a:rPr>
              <a:t>V.Braun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Comic Sans MS"/>
              </a:rPr>
              <a:t> talk for all details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0563" y="4003145"/>
            <a:ext cx="76200" cy="76200"/>
          </a:xfrm>
          <a:prstGeom prst="rect">
            <a:avLst/>
          </a:prstGeom>
          <a:solidFill>
            <a:srgbClr val="3AE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19463" y="3877733"/>
            <a:ext cx="8143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Comic Sans MS"/>
              </a:rPr>
              <a:t>CLAS  </a:t>
            </a:r>
            <a:r>
              <a:rPr lang="en-US" sz="1400" dirty="0" err="1">
                <a:latin typeface="+mn-lt"/>
                <a:cs typeface="Comic Sans MS"/>
              </a:rPr>
              <a:t>p</a:t>
            </a:r>
            <a:r>
              <a:rPr lang="en-US" sz="1400" dirty="0" err="1">
                <a:latin typeface="+mn-lt"/>
                <a:ea typeface="Lucida Grande"/>
                <a:cs typeface="Lucida Grande"/>
              </a:rPr>
              <a:t>η</a:t>
            </a:r>
            <a:endParaRPr lang="en-US" sz="1400" dirty="0">
              <a:latin typeface="+mn-lt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9463" y="4106333"/>
            <a:ext cx="9064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ea typeface="Comic Sans MS" pitchFamily="66" charset="0"/>
                <a:cs typeface="Comic Sans MS" pitchFamily="66" charset="0"/>
              </a:rPr>
              <a:t>CLAS  </a:t>
            </a:r>
            <a:r>
              <a:rPr lang="en-US" sz="1400" dirty="0" err="1">
                <a:ea typeface="Comic Sans MS" pitchFamily="66" charset="0"/>
                <a:cs typeface="Comic Sans MS" pitchFamily="66" charset="0"/>
              </a:rPr>
              <a:t>nπ</a:t>
            </a:r>
            <a:r>
              <a:rPr lang="en-US" sz="1400" dirty="0">
                <a:ea typeface="Comic Sans MS" pitchFamily="66" charset="0"/>
                <a:cs typeface="Comic Sans MS" pitchFamily="66" charset="0"/>
              </a:rPr>
              <a:t>+</a:t>
            </a:r>
          </a:p>
        </p:txBody>
      </p:sp>
      <p:sp>
        <p:nvSpPr>
          <p:cNvPr id="22" name="Oval 21"/>
          <p:cNvSpPr/>
          <p:nvPr/>
        </p:nvSpPr>
        <p:spPr>
          <a:xfrm>
            <a:off x="3200400" y="4188883"/>
            <a:ext cx="119063" cy="1190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769894" y="3344333"/>
            <a:ext cx="1020762" cy="533400"/>
            <a:chOff x="3398874" y="2209800"/>
            <a:chExt cx="1020726" cy="533400"/>
          </a:xfrm>
        </p:grpSpPr>
        <p:sp>
          <p:nvSpPr>
            <p:cNvPr id="12" name="TextBox 11"/>
            <p:cNvSpPr txBox="1"/>
            <p:nvPr/>
          </p:nvSpPr>
          <p:spPr>
            <a:xfrm>
              <a:off x="3851295" y="2209800"/>
              <a:ext cx="530206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cs typeface="Comic Sans MS"/>
                </a:rPr>
                <a:t>LC SR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6058" y="2466975"/>
              <a:ext cx="563542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LCQM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398874" y="2541588"/>
              <a:ext cx="457184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98874" y="2693988"/>
              <a:ext cx="457184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29035" y="2360613"/>
              <a:ext cx="457184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225925" y="4450049"/>
            <a:ext cx="4770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  <a:defRPr/>
            </a:pPr>
            <a:r>
              <a:rPr lang="en-US" sz="1800" b="1" dirty="0" smtClean="0">
                <a:cs typeface="Comic Sans MS"/>
              </a:rPr>
              <a:t>A</a:t>
            </a:r>
            <a:r>
              <a:rPr lang="en-US" sz="1800" b="1" baseline="-25000" dirty="0" smtClean="0">
                <a:cs typeface="Comic Sans MS"/>
              </a:rPr>
              <a:t>1/2 </a:t>
            </a:r>
            <a:r>
              <a:rPr lang="en-US" sz="1800" b="1" dirty="0" smtClean="0">
                <a:cs typeface="Comic Sans MS"/>
              </a:rPr>
              <a:t>(Q</a:t>
            </a:r>
            <a:r>
              <a:rPr lang="en-US" sz="1800" b="1" baseline="30000" dirty="0" smtClean="0">
                <a:cs typeface="Comic Sans MS"/>
              </a:rPr>
              <a:t>2</a:t>
            </a:r>
            <a:r>
              <a:rPr lang="en-US" sz="1800" b="1" dirty="0" smtClean="0">
                <a:cs typeface="Comic Sans MS"/>
              </a:rPr>
              <a:t>) from </a:t>
            </a:r>
            <a:r>
              <a:rPr lang="en-US" sz="1800" b="1" dirty="0" err="1" smtClean="0">
                <a:solidFill>
                  <a:srgbClr val="FF0000"/>
                </a:solidFill>
                <a:cs typeface="Comic Sans MS"/>
              </a:rPr>
              <a:t>N</a:t>
            </a:r>
            <a:r>
              <a:rPr lang="en-US" sz="1800" b="1" dirty="0" err="1" smtClean="0">
                <a:solidFill>
                  <a:srgbClr val="FF0000"/>
                </a:solidFill>
                <a:ea typeface="Lucida Grande"/>
                <a:cs typeface="Lucida Grande"/>
              </a:rPr>
              <a:t>π</a:t>
            </a:r>
            <a:r>
              <a:rPr lang="en-US" sz="1800" b="1" dirty="0" smtClean="0">
                <a:ea typeface="Lucida Grande"/>
                <a:cs typeface="Lucida Grande"/>
              </a:rPr>
              <a:t> and </a:t>
            </a:r>
            <a:r>
              <a:rPr lang="en-US" sz="1800" b="1" dirty="0" err="1" smtClean="0">
                <a:solidFill>
                  <a:srgbClr val="33CC33"/>
                </a:solidFill>
                <a:ea typeface="Lucida Grande"/>
                <a:cs typeface="Lucida Grande"/>
              </a:rPr>
              <a:t>pη</a:t>
            </a:r>
            <a:r>
              <a:rPr lang="en-US" sz="1800" b="1" dirty="0" smtClean="0">
                <a:ea typeface="Lucida Grande"/>
                <a:cs typeface="Lucida Grande"/>
              </a:rPr>
              <a:t> are </a:t>
            </a:r>
            <a:r>
              <a:rPr lang="en-US" sz="1800" b="1" dirty="0" smtClean="0">
                <a:cs typeface="Comic Sans MS"/>
              </a:rPr>
              <a:t>consistent  </a:t>
            </a:r>
          </a:p>
          <a:p>
            <a:pPr>
              <a:buClr>
                <a:srgbClr val="FF0000"/>
              </a:buClr>
              <a:buFont typeface="Wingdings" charset="2"/>
              <a:buChar char="Ø"/>
              <a:defRPr/>
            </a:pPr>
            <a:r>
              <a:rPr lang="en-US" sz="1800" b="1" dirty="0" smtClean="0">
                <a:cs typeface="Comic Sans MS"/>
              </a:rPr>
              <a:t> First extraction of S</a:t>
            </a:r>
            <a:r>
              <a:rPr lang="en-US" sz="1800" b="1" baseline="-25000" dirty="0" smtClean="0">
                <a:cs typeface="Comic Sans MS"/>
              </a:rPr>
              <a:t>1/2</a:t>
            </a:r>
            <a:r>
              <a:rPr lang="en-US" sz="1800" b="1" dirty="0" smtClean="0">
                <a:cs typeface="Comic Sans MS"/>
              </a:rPr>
              <a:t>(Q</a:t>
            </a:r>
            <a:r>
              <a:rPr lang="en-US" sz="1800" b="1" baseline="30000" dirty="0" smtClean="0">
                <a:cs typeface="Comic Sans MS"/>
              </a:rPr>
              <a:t>2</a:t>
            </a:r>
            <a:r>
              <a:rPr lang="en-US" sz="1800" b="1" dirty="0" smtClean="0">
                <a:cs typeface="Comic Sans MS"/>
              </a:rPr>
              <a:t>) amplitude</a:t>
            </a:r>
          </a:p>
          <a:p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257800" y="4001557"/>
            <a:ext cx="274320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5" y="1067008"/>
            <a:ext cx="7613120" cy="338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743200" y="1473200"/>
            <a:ext cx="76200" cy="76200"/>
          </a:xfrm>
          <a:prstGeom prst="rect">
            <a:avLst/>
          </a:prstGeom>
          <a:solidFill>
            <a:srgbClr val="3AE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26080" y="1347788"/>
            <a:ext cx="8143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Comic Sans MS"/>
              </a:rPr>
              <a:t>CLAS  </a:t>
            </a:r>
            <a:r>
              <a:rPr lang="en-US" sz="1400" dirty="0" err="1">
                <a:latin typeface="+mn-lt"/>
                <a:cs typeface="Comic Sans MS"/>
              </a:rPr>
              <a:t>p</a:t>
            </a:r>
            <a:r>
              <a:rPr lang="en-US" sz="1400" dirty="0" err="1">
                <a:latin typeface="+mn-lt"/>
                <a:ea typeface="Lucida Grande"/>
                <a:cs typeface="Lucida Grande"/>
              </a:rPr>
              <a:t>η</a:t>
            </a:r>
            <a:endParaRPr lang="en-US" sz="1400" dirty="0">
              <a:latin typeface="+mn-lt"/>
              <a:cs typeface="Comic Sans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26080" y="1576388"/>
            <a:ext cx="9064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>
                <a:ea typeface="Comic Sans MS" pitchFamily="66" charset="0"/>
                <a:cs typeface="Comic Sans MS" pitchFamily="66" charset="0"/>
              </a:rPr>
              <a:t>CLAS  </a:t>
            </a:r>
            <a:r>
              <a:rPr lang="en-US" sz="1400" dirty="0" err="1">
                <a:ea typeface="Comic Sans MS" pitchFamily="66" charset="0"/>
                <a:cs typeface="Comic Sans MS" pitchFamily="66" charset="0"/>
              </a:rPr>
              <a:t>nπ</a:t>
            </a:r>
            <a:r>
              <a:rPr lang="en-US" sz="1400" dirty="0">
                <a:ea typeface="Comic Sans MS" pitchFamily="66" charset="0"/>
                <a:cs typeface="Comic Sans MS" pitchFamily="66" charset="0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26080" y="1825625"/>
            <a:ext cx="8318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latin typeface="+mn-lt"/>
                <a:cs typeface="Comic Sans MS"/>
              </a:rPr>
              <a:t>HallC</a:t>
            </a:r>
            <a:r>
              <a:rPr lang="en-US" sz="1400" dirty="0">
                <a:latin typeface="+mn-lt"/>
                <a:cs typeface="Comic Sans MS"/>
              </a:rPr>
              <a:t>  </a:t>
            </a:r>
            <a:r>
              <a:rPr lang="en-US" sz="1400" dirty="0" err="1">
                <a:latin typeface="+mn-lt"/>
                <a:cs typeface="Comic Sans MS"/>
              </a:rPr>
              <a:t>p</a:t>
            </a:r>
            <a:r>
              <a:rPr lang="en-US" sz="1400" dirty="0" err="1">
                <a:latin typeface="+mn-lt"/>
                <a:ea typeface="Lucida Grande"/>
                <a:cs typeface="Lucida Grande"/>
              </a:rPr>
              <a:t>η</a:t>
            </a:r>
            <a:endParaRPr lang="en-US" sz="1400" dirty="0">
              <a:latin typeface="+mn-lt"/>
              <a:cs typeface="Comic Sans M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43200" y="1658938"/>
            <a:ext cx="119063" cy="1190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2743200" y="1901825"/>
            <a:ext cx="119063" cy="119063"/>
          </a:xfrm>
          <a:prstGeom prst="star5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5012267" y="2133600"/>
            <a:ext cx="2926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838200" cy="365125"/>
          </a:xfrm>
          <a:noFill/>
        </p:spPr>
        <p:txBody>
          <a:bodyPr/>
          <a:lstStyle/>
          <a:p>
            <a:fld id="{A96BF284-DF91-45CF-8873-258E3BCFD304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8499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412" y="1463040"/>
            <a:ext cx="4725988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itle 1"/>
          <p:cNvSpPr>
            <a:spLocks noGrp="1"/>
          </p:cNvSpPr>
          <p:nvPr>
            <p:ph type="title"/>
          </p:nvPr>
        </p:nvSpPr>
        <p:spPr>
          <a:xfrm>
            <a:off x="285749" y="76200"/>
            <a:ext cx="8201025" cy="7921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A new regime in N*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electroexcitation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at Q</a:t>
            </a:r>
            <a:r>
              <a:rPr lang="en-US" baseline="30000" dirty="0" smtClean="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&gt;3.5 GeV</a:t>
            </a:r>
            <a:r>
              <a:rPr lang="en-US" baseline="30000" dirty="0" smtClean="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84997" name="Line 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" y="1267360"/>
            <a:ext cx="329184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dirty="0" smtClean="0">
                <a:latin typeface="+mn-lt"/>
              </a:rPr>
              <a:t>Data </a:t>
            </a:r>
            <a:r>
              <a:rPr lang="en-US" sz="2000" dirty="0">
                <a:latin typeface="+mn-lt"/>
              </a:rPr>
              <a:t>appear to reach </a:t>
            </a:r>
            <a:r>
              <a:rPr lang="en-US" sz="2000" dirty="0" smtClean="0">
                <a:latin typeface="+mn-lt"/>
              </a:rPr>
              <a:t>a</a:t>
            </a:r>
          </a:p>
          <a:p>
            <a:pPr algn="l">
              <a:defRPr/>
            </a:pPr>
            <a:r>
              <a:rPr lang="en-US" sz="2000" dirty="0" smtClean="0">
                <a:latin typeface="+mn-lt"/>
              </a:rPr>
              <a:t>plateau at Q</a:t>
            </a:r>
            <a:r>
              <a:rPr lang="en-US" sz="2000" b="1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&gt;3.5 GeV</a:t>
            </a:r>
            <a:r>
              <a:rPr lang="en-US" sz="2000" b="1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, but  conclusive tests  require higher Q</a:t>
            </a:r>
            <a:r>
              <a:rPr lang="en-US" sz="2000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84999" name="TextBox 9"/>
          <p:cNvSpPr txBox="1">
            <a:spLocks noChangeArrowheads="1"/>
          </p:cNvSpPr>
          <p:nvPr/>
        </p:nvSpPr>
        <p:spPr bwMode="auto">
          <a:xfrm>
            <a:off x="7753350" y="2438400"/>
            <a:ext cx="400050" cy="307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222D"/>
                </a:solidFill>
              </a:rPr>
              <a:t>P</a:t>
            </a:r>
            <a:r>
              <a:rPr lang="en-US" sz="1400" baseline="-25000">
                <a:solidFill>
                  <a:srgbClr val="FF222D"/>
                </a:solidFill>
              </a:rPr>
              <a:t>11</a:t>
            </a:r>
          </a:p>
        </p:txBody>
      </p:sp>
      <p:sp>
        <p:nvSpPr>
          <p:cNvPr id="85000" name="TextBox 10"/>
          <p:cNvSpPr txBox="1">
            <a:spLocks noChangeArrowheads="1"/>
          </p:cNvSpPr>
          <p:nvPr/>
        </p:nvSpPr>
        <p:spPr bwMode="auto">
          <a:xfrm>
            <a:off x="7720013" y="4797425"/>
            <a:ext cx="433387" cy="307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AB00AD"/>
                </a:solidFill>
              </a:rPr>
              <a:t>D</a:t>
            </a:r>
            <a:r>
              <a:rPr lang="en-US" sz="1400" baseline="-25000">
                <a:solidFill>
                  <a:srgbClr val="AB00AD"/>
                </a:solidFill>
              </a:rPr>
              <a:t>13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00800" y="1827213"/>
            <a:ext cx="1524000" cy="3205162"/>
            <a:chOff x="6019800" y="2121572"/>
            <a:chExt cx="1524000" cy="283301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019800" y="4953185"/>
              <a:ext cx="1219200" cy="1403"/>
            </a:xfrm>
            <a:prstGeom prst="line">
              <a:avLst/>
            </a:prstGeom>
            <a:ln>
              <a:solidFill>
                <a:srgbClr val="AB00AD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19800" y="2795097"/>
              <a:ext cx="1219200" cy="140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24600" y="2121572"/>
              <a:ext cx="1219200" cy="1403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003" name="TextBox 11"/>
          <p:cNvSpPr txBox="1">
            <a:spLocks noChangeArrowheads="1"/>
          </p:cNvSpPr>
          <p:nvPr/>
        </p:nvSpPr>
        <p:spPr bwMode="auto">
          <a:xfrm>
            <a:off x="7753350" y="1676400"/>
            <a:ext cx="400050" cy="307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S</a:t>
            </a:r>
            <a:r>
              <a:rPr lang="en-US" sz="1400" baseline="-25000">
                <a:solidFill>
                  <a:srgbClr val="0000FF"/>
                </a:solidFill>
              </a:rPr>
              <a:t>11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" y="3471333"/>
            <a:ext cx="2888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Transition to  photon interactions with 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dressed quarks?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775" y="-142875"/>
            <a:ext cx="82296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N* decay parameters to 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400" dirty="0" smtClean="0">
                <a:solidFill>
                  <a:srgbClr val="FF0000"/>
                </a:solidFill>
              </a:rPr>
              <a:t>  final states from  the CLAS 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400" dirty="0" smtClean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58738" y="904875"/>
            <a:ext cx="9144001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70934" y="1397000"/>
          <a:ext cx="821266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556"/>
                <a:gridCol w="2737556"/>
                <a:gridCol w="27375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baseline="300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+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 electro production data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PDG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total, </a:t>
                      </a:r>
                      <a:r>
                        <a:rPr lang="en-US" b="1" dirty="0" err="1" smtClean="0"/>
                        <a:t>MeV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126±7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100-125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ymbol" pitchFamily="18" charset="2"/>
                        </a:rPr>
                        <a:t>pD</a:t>
                      </a:r>
                      <a:r>
                        <a:rPr lang="en-US" b="1" dirty="0" smtClean="0"/>
                        <a:t> BF,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24-33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15-25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ymbol" pitchFamily="18" charset="2"/>
                        </a:rPr>
                        <a:t>r</a:t>
                      </a:r>
                      <a:r>
                        <a:rPr lang="en-US" b="1" dirty="0" err="1" smtClean="0"/>
                        <a:t>p</a:t>
                      </a:r>
                      <a:r>
                        <a:rPr lang="en-US" b="1" dirty="0" smtClean="0"/>
                        <a:t> BF,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7-16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15-25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70934" y="3708400"/>
          <a:ext cx="821266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556"/>
                <a:gridCol w="2737556"/>
                <a:gridCol w="27375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Parameters`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baseline="30000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+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 electro production data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PDG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total, </a:t>
                      </a:r>
                      <a:r>
                        <a:rPr lang="en-US" b="1" dirty="0" err="1" smtClean="0"/>
                        <a:t>MeV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136±8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125-175 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ymbol" pitchFamily="18" charset="2"/>
                        </a:rPr>
                        <a:t>pD</a:t>
                      </a:r>
                      <a:r>
                        <a:rPr lang="en-US" b="1" dirty="0" smtClean="0"/>
                        <a:t> BF,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5-11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Symbol" pitchFamily="18" charset="2"/>
                        </a:rPr>
                        <a:t>r</a:t>
                      </a:r>
                      <a:r>
                        <a:rPr lang="en-US" b="1" smtClean="0"/>
                        <a:t>p</a:t>
                      </a:r>
                      <a:r>
                        <a:rPr lang="en-US" b="1" dirty="0" smtClean="0"/>
                        <a:t> BF,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3.6-13.7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&lt;4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4923" y="5577840"/>
            <a:ext cx="8615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FF0000"/>
                </a:solidFill>
              </a:rPr>
              <a:t>N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 decays  of  D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13</a:t>
            </a:r>
            <a:r>
              <a:rPr lang="en-US" sz="1600" b="1" dirty="0" smtClean="0">
                <a:solidFill>
                  <a:srgbClr val="FF0000"/>
                </a:solidFill>
              </a:rPr>
              <a:t>(1520) are close to those reported in the PDG.</a:t>
            </a:r>
          </a:p>
          <a:p>
            <a:pPr algn="l">
              <a:buFont typeface="Arial" pitchFamily="34" charset="0"/>
              <a:buChar char="•"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For S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11</a:t>
            </a:r>
            <a:r>
              <a:rPr lang="en-US" sz="1600" b="1" dirty="0" smtClean="0">
                <a:solidFill>
                  <a:srgbClr val="FF0000"/>
                </a:solidFill>
              </a:rPr>
              <a:t>(1535) they are greater than the PDG values with almost equal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pD</a:t>
            </a:r>
            <a:r>
              <a:rPr lang="en-US" sz="1600" b="1" dirty="0" smtClean="0">
                <a:solidFill>
                  <a:srgbClr val="FF0000"/>
                </a:solidFill>
              </a:rPr>
              <a:t> and </a:t>
            </a:r>
            <a:r>
              <a:rPr lang="en-US" sz="1600" b="1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1600" b="1" dirty="0" err="1" smtClean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 BF’s.  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34" y="1027668"/>
            <a:ext cx="11881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</a:t>
            </a:r>
            <a:r>
              <a:rPr lang="en-US" sz="1800" b="1" baseline="-25000" dirty="0" smtClean="0"/>
              <a:t>13</a:t>
            </a:r>
            <a:r>
              <a:rPr lang="en-US" sz="1800" b="1" dirty="0" smtClean="0"/>
              <a:t>(1520)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577" y="3339068"/>
            <a:ext cx="11668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</a:t>
            </a:r>
            <a:r>
              <a:rPr lang="en-US" sz="1800" b="1" baseline="-25000" dirty="0" smtClean="0"/>
              <a:t>11</a:t>
            </a:r>
            <a:r>
              <a:rPr lang="en-US" sz="1800" b="1" dirty="0" smtClean="0"/>
              <a:t>(1535)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75745" y="3339068"/>
            <a:ext cx="720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Note: uncertainties for </a:t>
            </a:r>
            <a:r>
              <a:rPr lang="en-US" sz="1600" dirty="0" smtClean="0">
                <a:latin typeface="Symbol" pitchFamily="18" charset="2"/>
              </a:rPr>
              <a:t>G</a:t>
            </a:r>
            <a:r>
              <a:rPr lang="en-US" sz="1600" dirty="0" smtClean="0"/>
              <a:t> tot were obtained by varying </a:t>
            </a:r>
            <a:r>
              <a:rPr lang="en-US" sz="1600" dirty="0" err="1" smtClean="0"/>
              <a:t>N</a:t>
            </a:r>
            <a:r>
              <a:rPr lang="en-US" sz="1600" dirty="0" err="1" smtClean="0">
                <a:latin typeface="Symbol" pitchFamily="18" charset="2"/>
              </a:rPr>
              <a:t>pp</a:t>
            </a:r>
            <a:r>
              <a:rPr lang="en-US" sz="1600" dirty="0" smtClean="0"/>
              <a:t> decay widths only. 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97631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High lying resonance </a:t>
            </a:r>
            <a:r>
              <a:rPr lang="en-US" sz="28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2800" dirty="0" smtClean="0">
                <a:solidFill>
                  <a:srgbClr val="FF0000"/>
                </a:solidFill>
              </a:rPr>
              <a:t> from the 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800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80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 CLAS data analysis</a:t>
            </a:r>
          </a:p>
        </p:txBody>
      </p:sp>
      <p:sp>
        <p:nvSpPr>
          <p:cNvPr id="79875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79" name="Oval 13"/>
          <p:cNvSpPr>
            <a:spLocks noChangeArrowheads="1"/>
          </p:cNvSpPr>
          <p:nvPr/>
        </p:nvSpPr>
        <p:spPr bwMode="auto">
          <a:xfrm>
            <a:off x="2587625" y="4773613"/>
            <a:ext cx="100013" cy="1857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519459" y="2743200"/>
            <a:ext cx="1563687" cy="36988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Lucida Grande"/>
                <a:cs typeface="Lucida Grande"/>
              </a:rPr>
              <a:t>Δ</a:t>
            </a:r>
            <a:r>
              <a:rPr lang="en-US" sz="1800" b="1" dirty="0">
                <a:latin typeface="+mn-lt"/>
                <a:cs typeface="Comic Sans MS"/>
              </a:rPr>
              <a:t>(1700)D</a:t>
            </a:r>
            <a:r>
              <a:rPr lang="en-US" sz="1800" b="1" baseline="-25000" dirty="0">
                <a:latin typeface="+mn-lt"/>
                <a:cs typeface="Comic Sans MS"/>
              </a:rPr>
              <a:t>33</a:t>
            </a:r>
            <a:endParaRPr lang="en-US" sz="1800" b="1" dirty="0">
              <a:latin typeface="+mn-lt"/>
              <a:cs typeface="Comic Sans MS"/>
            </a:endParaRPr>
          </a:p>
        </p:txBody>
      </p:sp>
      <p:cxnSp>
        <p:nvCxnSpPr>
          <p:cNvPr id="79889" name="Straight Connector 24"/>
          <p:cNvCxnSpPr>
            <a:cxnSpLocks noChangeShapeType="1"/>
          </p:cNvCxnSpPr>
          <p:nvPr/>
        </p:nvCxnSpPr>
        <p:spPr bwMode="auto">
          <a:xfrm rot="10800000">
            <a:off x="4021138" y="3573463"/>
            <a:ext cx="222250" cy="158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79890" name="Straight Connector 26"/>
          <p:cNvCxnSpPr>
            <a:cxnSpLocks noChangeShapeType="1"/>
          </p:cNvCxnSpPr>
          <p:nvPr/>
        </p:nvCxnSpPr>
        <p:spPr bwMode="auto">
          <a:xfrm>
            <a:off x="5729288" y="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2687638" y="140557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</a:t>
            </a:r>
            <a:r>
              <a:rPr lang="en-US" sz="2400" baseline="-25000" dirty="0"/>
              <a:t>1/2</a:t>
            </a:r>
            <a:endParaRPr lang="ru-RU" sz="2400" baseline="-25000" dirty="0"/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5059363" y="117697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</a:t>
            </a:r>
            <a:r>
              <a:rPr lang="en-US" sz="2400" baseline="-25000" dirty="0"/>
              <a:t>3/2</a:t>
            </a:r>
            <a:endParaRPr lang="ru-RU" sz="2400" baseline="-25000" dirty="0"/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7126288" y="12906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79908" name="Rectangle 35"/>
          <p:cNvSpPr>
            <a:spLocks noChangeArrowheads="1"/>
          </p:cNvSpPr>
          <p:nvPr/>
        </p:nvSpPr>
        <p:spPr bwMode="auto">
          <a:xfrm>
            <a:off x="2100263" y="3666688"/>
            <a:ext cx="743532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latin typeface="+mn-lt"/>
              </a:rPr>
              <a:t>Studies</a:t>
            </a:r>
            <a:r>
              <a:rPr lang="en-US" sz="1800" b="1" dirty="0" smtClean="0">
                <a:latin typeface="Symbol" pitchFamily="18" charset="2"/>
              </a:rPr>
              <a:t>  </a:t>
            </a:r>
            <a:r>
              <a:rPr lang="en-US" sz="1800" b="1" dirty="0" smtClean="0">
                <a:latin typeface="+mn-lt"/>
              </a:rPr>
              <a:t>of </a:t>
            </a:r>
            <a:r>
              <a:rPr lang="en-US" sz="1800" b="1" dirty="0" smtClean="0">
                <a:latin typeface="Symbol" pitchFamily="18" charset="2"/>
              </a:rPr>
              <a:t>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/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/>
              <a:t>-</a:t>
            </a:r>
            <a:r>
              <a:rPr lang="en-US" sz="1800" b="1" dirty="0" smtClean="0"/>
              <a:t>p </a:t>
            </a:r>
            <a:r>
              <a:rPr lang="en-US" sz="1800" b="1" dirty="0" err="1"/>
              <a:t>electroproduction</a:t>
            </a:r>
            <a:r>
              <a:rPr lang="en-US" sz="1800" b="1" dirty="0"/>
              <a:t> </a:t>
            </a:r>
            <a:r>
              <a:rPr lang="en-US" sz="1800" b="1" dirty="0" smtClean="0"/>
              <a:t> offer best opportunity for extraction  of </a:t>
            </a:r>
            <a:r>
              <a:rPr lang="en-US" sz="1800" b="1" dirty="0"/>
              <a:t>transition </a:t>
            </a:r>
            <a:r>
              <a:rPr lang="en-US" sz="1800" b="1" dirty="0" err="1">
                <a:latin typeface="Symbol" pitchFamily="18" charset="2"/>
              </a:rPr>
              <a:t>g</a:t>
            </a:r>
            <a:r>
              <a:rPr lang="en-US" sz="1800" b="1" baseline="-25000" dirty="0" err="1"/>
              <a:t>v</a:t>
            </a:r>
            <a:r>
              <a:rPr lang="en-US" sz="1800" b="1" dirty="0" err="1"/>
              <a:t>NN</a:t>
            </a:r>
            <a:r>
              <a:rPr lang="en-US" sz="1800" b="1" dirty="0"/>
              <a:t>* </a:t>
            </a:r>
            <a:r>
              <a:rPr lang="en-US" sz="1800" b="1" dirty="0" err="1"/>
              <a:t>electrocouplings</a:t>
            </a:r>
            <a:r>
              <a:rPr lang="en-US" sz="1800" b="1" dirty="0"/>
              <a:t> </a:t>
            </a:r>
            <a:r>
              <a:rPr lang="en-US" sz="1800" b="1" dirty="0" smtClean="0"/>
              <a:t>for  N* states </a:t>
            </a:r>
          </a:p>
          <a:p>
            <a:pPr algn="l"/>
            <a:r>
              <a:rPr lang="en-US" sz="1800" b="1" dirty="0" smtClean="0"/>
              <a:t>with masses above 1.6 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, Most of them  decay preferably </a:t>
            </a:r>
          </a:p>
          <a:p>
            <a:pPr algn="l"/>
            <a:r>
              <a:rPr lang="en-US" sz="1800" b="1" dirty="0" smtClean="0"/>
              <a:t>to </a:t>
            </a:r>
            <a:r>
              <a:rPr lang="en-US" sz="1800" b="1" dirty="0" err="1" smtClean="0"/>
              <a:t>N</a:t>
            </a:r>
            <a:r>
              <a:rPr lang="en-US" sz="1800" b="1" dirty="0" err="1" smtClean="0">
                <a:latin typeface="Symbol" pitchFamily="18" charset="2"/>
              </a:rPr>
              <a:t>pp</a:t>
            </a:r>
            <a:r>
              <a:rPr lang="en-US" sz="1800" b="1" dirty="0" smtClean="0"/>
              <a:t>  final states.</a:t>
            </a:r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err="1" smtClean="0">
                <a:solidFill>
                  <a:srgbClr val="FF0000"/>
                </a:solidFill>
              </a:rPr>
              <a:t>Electrocouplings</a:t>
            </a:r>
            <a:r>
              <a:rPr lang="en-US" sz="1800" b="1" dirty="0" smtClean="0">
                <a:solidFill>
                  <a:srgbClr val="FF0000"/>
                </a:solidFill>
              </a:rPr>
              <a:t> of S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31</a:t>
            </a:r>
            <a:r>
              <a:rPr lang="en-US" sz="1800" b="1" dirty="0" smtClean="0">
                <a:solidFill>
                  <a:srgbClr val="FF0000"/>
                </a:solidFill>
              </a:rPr>
              <a:t>(1620), S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11</a:t>
            </a:r>
            <a:r>
              <a:rPr lang="en-US" sz="1800" b="1" dirty="0" smtClean="0">
                <a:solidFill>
                  <a:srgbClr val="FF0000"/>
                </a:solidFill>
              </a:rPr>
              <a:t>(1650), F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35</a:t>
            </a:r>
            <a:r>
              <a:rPr lang="en-US" sz="1800" b="1" dirty="0" smtClean="0">
                <a:solidFill>
                  <a:srgbClr val="FF0000"/>
                </a:solidFill>
              </a:rPr>
              <a:t>(1685), D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33</a:t>
            </a:r>
            <a:r>
              <a:rPr lang="en-US" sz="1800" b="1" dirty="0" smtClean="0">
                <a:solidFill>
                  <a:srgbClr val="FF0000"/>
                </a:solidFill>
              </a:rPr>
              <a:t>(1700) ,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and P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13</a:t>
            </a:r>
            <a:r>
              <a:rPr lang="en-US" sz="1800" b="1" dirty="0" smtClean="0">
                <a:solidFill>
                  <a:srgbClr val="FF0000"/>
                </a:solidFill>
              </a:rPr>
              <a:t>(1720) states were obtained for the first  time from 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18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="1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1800" b="1" dirty="0" smtClean="0">
                <a:solidFill>
                  <a:srgbClr val="FF0000"/>
                </a:solidFill>
              </a:rPr>
              <a:t>p </a:t>
            </a:r>
            <a:r>
              <a:rPr lang="en-US" sz="18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800" b="1" dirty="0" smtClean="0">
                <a:solidFill>
                  <a:srgbClr val="FF0000"/>
                </a:solidFill>
              </a:rPr>
              <a:t> data within the  framework of JM11 model.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4" name="Picture 43" descr="d33_a12_fina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4987" y="914400"/>
            <a:ext cx="2660651" cy="2660651"/>
          </a:xfrm>
          <a:prstGeom prst="rect">
            <a:avLst/>
          </a:prstGeom>
        </p:spPr>
      </p:pic>
      <p:pic>
        <p:nvPicPr>
          <p:cNvPr id="48" name="Picture 47" descr="d33_s12_final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688" y="914400"/>
            <a:ext cx="2573867" cy="2601913"/>
          </a:xfrm>
          <a:prstGeom prst="rect">
            <a:avLst/>
          </a:prstGeom>
        </p:spPr>
      </p:pic>
      <p:pic>
        <p:nvPicPr>
          <p:cNvPr id="49" name="Picture 48" descr="d33_a32_final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3388" y="914400"/>
            <a:ext cx="2504546" cy="2660651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 bwMode="auto">
          <a:xfrm rot="5400000">
            <a:off x="-63500" y="1511300"/>
            <a:ext cx="547688" cy="1588"/>
          </a:xfrm>
          <a:prstGeom prst="line">
            <a:avLst/>
          </a:prstGeom>
          <a:ln w="412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0" y="1176973"/>
            <a:ext cx="2100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chemeClr val="accent2"/>
                </a:solidFill>
              </a:rPr>
              <a:t>N</a:t>
            </a:r>
            <a:r>
              <a:rPr lang="en-US" sz="2000" b="1" dirty="0" err="1">
                <a:solidFill>
                  <a:schemeClr val="accent2"/>
                </a:solidFill>
                <a:latin typeface="Symbol" pitchFamily="18" charset="2"/>
              </a:rPr>
              <a:t>pp</a:t>
            </a:r>
            <a:r>
              <a:rPr lang="en-US" sz="2000" b="1" dirty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CLAS </a:t>
            </a:r>
            <a:r>
              <a:rPr lang="en-US" sz="1600" b="1" dirty="0" smtClean="0">
                <a:solidFill>
                  <a:schemeClr val="accent2"/>
                </a:solidFill>
              </a:rPr>
              <a:t>preliminary.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64008" y="1405573"/>
            <a:ext cx="274320" cy="18288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125413" y="2230046"/>
            <a:ext cx="171450" cy="1714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4" name="Straight Connector 53"/>
          <p:cNvCxnSpPr/>
          <p:nvPr/>
        </p:nvCxnSpPr>
        <p:spPr bwMode="auto">
          <a:xfrm rot="5400000">
            <a:off x="-58737" y="2335879"/>
            <a:ext cx="547688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338328" y="1862773"/>
            <a:ext cx="1124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N</a:t>
            </a:r>
            <a:r>
              <a:rPr lang="en-US" sz="20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world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338328" y="2230046"/>
            <a:ext cx="2811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FF0000"/>
                </a:solidFill>
              </a:rPr>
              <a:t>V.D.Burkert</a:t>
            </a:r>
            <a:r>
              <a:rPr lang="en-US" sz="1600" b="1" dirty="0" smtClean="0">
                <a:solidFill>
                  <a:srgbClr val="FF0000"/>
                </a:solidFill>
              </a:rPr>
              <a:t>,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et al</a:t>
            </a:r>
            <a:r>
              <a:rPr lang="en-US" sz="1600" b="1" dirty="0" smtClean="0">
                <a:solidFill>
                  <a:srgbClr val="FF0000"/>
                </a:solidFill>
              </a:rPr>
              <a:t>., </a:t>
            </a:r>
            <a:r>
              <a:rPr lang="en-US" sz="1600" b="1" dirty="0">
                <a:solidFill>
                  <a:srgbClr val="FF0000"/>
                </a:solidFill>
              </a:rPr>
              <a:t>PRC </a:t>
            </a:r>
            <a:r>
              <a:rPr lang="en-US" sz="1600" b="1" dirty="0" smtClean="0">
                <a:solidFill>
                  <a:srgbClr val="FF0000"/>
                </a:solidFill>
              </a:rPr>
              <a:t>67,</a:t>
            </a: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035204 </a:t>
            </a:r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</a:rPr>
              <a:t>2003).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rot="5400000">
            <a:off x="-65088" y="3303140"/>
            <a:ext cx="547688" cy="1588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128016" y="3197059"/>
            <a:ext cx="171450" cy="1857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TextBox 20"/>
          <p:cNvSpPr txBox="1">
            <a:spLocks noChangeArrowheads="1"/>
          </p:cNvSpPr>
          <p:nvPr/>
        </p:nvSpPr>
        <p:spPr bwMode="auto">
          <a:xfrm>
            <a:off x="296863" y="3061043"/>
            <a:ext cx="1662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1600" b="1" dirty="0" smtClean="0">
                <a:latin typeface="+mj-lt"/>
              </a:rPr>
              <a:t>Q</a:t>
            </a:r>
            <a:r>
              <a:rPr lang="en-US" sz="1600" b="1" baseline="30000" dirty="0" smtClean="0">
                <a:latin typeface="+mj-lt"/>
              </a:rPr>
              <a:t>2</a:t>
            </a:r>
            <a:r>
              <a:rPr lang="en-US" sz="1600" b="1" dirty="0" smtClean="0">
                <a:latin typeface="+mj-lt"/>
              </a:rPr>
              <a:t>=0, PDG.</a:t>
            </a:r>
            <a:endParaRPr lang="en-US" sz="1600" b="1" dirty="0">
              <a:latin typeface="+mj-lt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rot="5400000">
            <a:off x="-60324" y="4050883"/>
            <a:ext cx="547688" cy="1588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 bwMode="auto">
          <a:xfrm>
            <a:off x="64008" y="3925411"/>
            <a:ext cx="274320" cy="18288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TextBox 20"/>
          <p:cNvSpPr txBox="1">
            <a:spLocks noChangeArrowheads="1"/>
          </p:cNvSpPr>
          <p:nvPr/>
        </p:nvSpPr>
        <p:spPr bwMode="auto">
          <a:xfrm>
            <a:off x="383126" y="3577778"/>
            <a:ext cx="1717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N</a:t>
            </a:r>
            <a:r>
              <a:rPr lang="en-US" sz="2000" b="1" dirty="0" err="1" smtClean="0">
                <a:latin typeface="Symbol" pitchFamily="18" charset="2"/>
              </a:rPr>
              <a:t>p</a:t>
            </a:r>
            <a:r>
              <a:rPr lang="en-US" sz="2000" b="1" dirty="0" smtClean="0">
                <a:latin typeface="Symbol" pitchFamily="18" charset="2"/>
              </a:rPr>
              <a:t> </a:t>
            </a:r>
            <a:r>
              <a:rPr lang="en-US" sz="1600" b="1" dirty="0" smtClean="0">
                <a:latin typeface="+mj-lt"/>
              </a:rPr>
              <a:t>Q</a:t>
            </a:r>
            <a:r>
              <a:rPr lang="en-US" sz="1600" b="1" baseline="30000" dirty="0" smtClean="0">
                <a:latin typeface="+mj-lt"/>
              </a:rPr>
              <a:t>2</a:t>
            </a:r>
            <a:r>
              <a:rPr lang="en-US" sz="1600" b="1" dirty="0" smtClean="0">
                <a:latin typeface="+mj-lt"/>
              </a:rPr>
              <a:t>=0, CLAS</a:t>
            </a:r>
            <a:endParaRPr lang="en-US" sz="1600" b="1" dirty="0">
              <a:latin typeface="+mj-lt"/>
            </a:endParaRPr>
          </a:p>
        </p:txBody>
      </p:sp>
      <p:sp>
        <p:nvSpPr>
          <p:cNvPr id="63" name="TextBox 18"/>
          <p:cNvSpPr txBox="1">
            <a:spLocks noChangeArrowheads="1"/>
          </p:cNvSpPr>
          <p:nvPr/>
        </p:nvSpPr>
        <p:spPr bwMode="auto">
          <a:xfrm>
            <a:off x="399181" y="3960931"/>
            <a:ext cx="1893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dirty="0" err="1" smtClean="0"/>
              <a:t>M.Dugger</a:t>
            </a:r>
            <a:r>
              <a:rPr lang="en-US" sz="1600" b="1" dirty="0" smtClean="0"/>
              <a:t>, </a:t>
            </a:r>
            <a:r>
              <a:rPr lang="en-US" sz="1600" b="1" dirty="0"/>
              <a:t>et al., </a:t>
            </a:r>
            <a:endParaRPr lang="en-US" sz="1600" b="1" dirty="0" smtClean="0"/>
          </a:p>
          <a:p>
            <a:pPr algn="l"/>
            <a:r>
              <a:rPr lang="en-US" sz="1600" b="1" dirty="0" smtClean="0"/>
              <a:t>PRC 79,065206 </a:t>
            </a:r>
          </a:p>
          <a:p>
            <a:pPr algn="l"/>
            <a:r>
              <a:rPr lang="en-US" sz="1600" b="1" dirty="0" smtClean="0"/>
              <a:t>(2009).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Future N* studies in </a:t>
            </a:r>
            <a:r>
              <a:rPr lang="en-US" sz="2400" dirty="0" err="1" smtClean="0">
                <a:solidFill>
                  <a:srgbClr val="FF0000"/>
                </a:solidFill>
              </a:rPr>
              <a:t>π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</a:rPr>
              <a:t>π</a:t>
            </a:r>
            <a:r>
              <a:rPr lang="en-US" sz="2400" baseline="300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p </a:t>
            </a:r>
            <a:r>
              <a:rPr lang="en-US" sz="24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400" dirty="0" smtClean="0">
                <a:solidFill>
                  <a:srgbClr val="FF0000"/>
                </a:solidFill>
              </a:rPr>
              <a:t> with CLAS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68514"/>
            <a:ext cx="87545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FF0000"/>
              </a:buClr>
              <a:buSzPct val="85000"/>
            </a:pPr>
            <a:r>
              <a:rPr lang="en-US" sz="1800" b="1" dirty="0" err="1" smtClean="0">
                <a:latin typeface="Symbol" pitchFamily="18" charset="2"/>
              </a:rPr>
              <a:t>g</a:t>
            </a:r>
            <a:r>
              <a:rPr lang="en-US" sz="1800" b="1" baseline="-25000" dirty="0" err="1" smtClean="0">
                <a:latin typeface="+mn-lt"/>
              </a:rPr>
              <a:t>v</a:t>
            </a:r>
            <a:r>
              <a:rPr lang="en-US" sz="1800" b="1" dirty="0" err="1" smtClean="0">
                <a:latin typeface="+mn-lt"/>
              </a:rPr>
              <a:t>NN</a:t>
            </a:r>
            <a:r>
              <a:rPr lang="en-US" sz="1800" b="1" dirty="0" smtClean="0">
                <a:latin typeface="+mn-lt"/>
              </a:rPr>
              <a:t>*</a:t>
            </a:r>
            <a:r>
              <a:rPr lang="en-US" sz="1800" b="1" dirty="0" err="1" smtClean="0">
                <a:latin typeface="+mn-lt"/>
              </a:rPr>
              <a:t>electrocouplings</a:t>
            </a:r>
            <a:r>
              <a:rPr lang="en-US" sz="1800" b="1" dirty="0" smtClean="0">
                <a:latin typeface="+mn-lt"/>
              </a:rPr>
              <a:t> will become available for  most excited proton states  with masses less then 2.0 </a:t>
            </a:r>
            <a:r>
              <a:rPr lang="en-US" sz="1800" b="1" dirty="0" err="1" smtClean="0">
                <a:latin typeface="+mn-lt"/>
              </a:rPr>
              <a:t>GeV</a:t>
            </a:r>
            <a:r>
              <a:rPr lang="en-US" sz="1800" b="1" dirty="0" smtClean="0">
                <a:latin typeface="+mn-lt"/>
              </a:rPr>
              <a:t> and at photon </a:t>
            </a:r>
            <a:r>
              <a:rPr lang="en-US" sz="1800" b="1" dirty="0" err="1" smtClean="0">
                <a:latin typeface="+mn-lt"/>
              </a:rPr>
              <a:t>virtualities</a:t>
            </a:r>
            <a:r>
              <a:rPr lang="en-US" sz="1800" b="1" dirty="0" smtClean="0">
                <a:latin typeface="+mn-lt"/>
              </a:rPr>
              <a:t> up to 5.0 GeV</a:t>
            </a:r>
            <a:r>
              <a:rPr lang="en-US" sz="1800" b="1" baseline="30000" dirty="0" smtClean="0">
                <a:latin typeface="+mn-lt"/>
              </a:rPr>
              <a:t>2 </a:t>
            </a:r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4419600" y="1280160"/>
            <a:ext cx="4754880" cy="4754880"/>
            <a:chOff x="4419600" y="1491139"/>
            <a:chExt cx="4754880" cy="47548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1491139"/>
              <a:ext cx="4754880" cy="47548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194690" y="2496979"/>
              <a:ext cx="412029" cy="2462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0.65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4690" y="2895600"/>
              <a:ext cx="412029" cy="24622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0.95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79141" y="34290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1.30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79141" y="38862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2.30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77647" y="4325779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2.70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77647" y="4782979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3.30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7647" y="51054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3.90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77647" y="5410200"/>
              <a:ext cx="415498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+mj-lt"/>
                </a:rPr>
                <a:t>4.60</a:t>
              </a:r>
              <a:endParaRPr lang="en-US" sz="1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5400" y="2057400"/>
              <a:ext cx="77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j-lt"/>
                </a:rPr>
                <a:t>Q</a:t>
              </a:r>
              <a:r>
                <a:rPr lang="en-US" sz="1200" baseline="30000" dirty="0" smtClean="0">
                  <a:latin typeface="+mj-lt"/>
                </a:rPr>
                <a:t>2</a:t>
              </a:r>
              <a:r>
                <a:rPr lang="en-US" sz="1200" dirty="0" smtClean="0">
                  <a:latin typeface="+mj-lt"/>
                </a:rPr>
                <a:t> (GeV</a:t>
              </a:r>
              <a:r>
                <a:rPr lang="en-US" sz="1200" baseline="30000" dirty="0" smtClean="0">
                  <a:latin typeface="+mj-lt"/>
                </a:rPr>
                <a:t>2</a:t>
              </a:r>
              <a:r>
                <a:rPr lang="en-US" sz="1000" dirty="0" smtClean="0">
                  <a:latin typeface="+mj-lt"/>
                </a:rPr>
                <a:t>)</a:t>
              </a:r>
              <a:endParaRPr lang="en-US" sz="1000" dirty="0">
                <a:latin typeface="+mj-lt"/>
              </a:endParaRP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6172200" y="1751806"/>
            <a:ext cx="790226" cy="3810794"/>
            <a:chOff x="6172200" y="1905000"/>
            <a:chExt cx="790226" cy="3810794"/>
          </a:xfrm>
        </p:grpSpPr>
        <p:cxnSp>
          <p:nvCxnSpPr>
            <p:cNvPr id="18" name="Straight Connector 17"/>
            <p:cNvCxnSpPr/>
            <p:nvPr/>
          </p:nvCxnSpPr>
          <p:spPr>
            <a:xfrm rot="5400000" flipH="1" flipV="1">
              <a:off x="5056632" y="3810000"/>
              <a:ext cx="3810000" cy="1588"/>
            </a:xfrm>
            <a:prstGeom prst="line">
              <a:avLst/>
            </a:prstGeom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267994" y="3809206"/>
              <a:ext cx="3810000" cy="1588"/>
            </a:xfrm>
            <a:prstGeom prst="line">
              <a:avLst/>
            </a:pr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593145" y="5943600"/>
            <a:ext cx="3124200" cy="523220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Resonance structures become more prominent with increasing Q</a:t>
            </a:r>
            <a:r>
              <a:rPr lang="en-US" sz="1400" baseline="30000" dirty="0" smtClean="0">
                <a:latin typeface="+mj-lt"/>
              </a:rPr>
              <a:t>2</a:t>
            </a:r>
            <a:r>
              <a:rPr lang="en-US" sz="1400" dirty="0" smtClean="0">
                <a:latin typeface="+mj-lt"/>
              </a:rPr>
              <a:t>.</a:t>
            </a:r>
            <a:endParaRPr lang="en-US" sz="14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35269" y="4724400"/>
            <a:ext cx="111440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D</a:t>
            </a:r>
            <a:r>
              <a:rPr lang="en-US" sz="1400" baseline="-25000" dirty="0" smtClean="0">
                <a:latin typeface="+mj-lt"/>
              </a:rPr>
              <a:t>33</a:t>
            </a:r>
            <a:r>
              <a:rPr lang="en-US" sz="1400" dirty="0" smtClean="0">
                <a:latin typeface="+mj-lt"/>
              </a:rPr>
              <a:t>, P</a:t>
            </a:r>
            <a:r>
              <a:rPr lang="en-US" sz="1400" baseline="-25000" dirty="0" smtClean="0">
                <a:latin typeface="+mj-lt"/>
              </a:rPr>
              <a:t>13 ,</a:t>
            </a:r>
            <a:r>
              <a:rPr lang="en-US" sz="1400" dirty="0" smtClean="0">
                <a:latin typeface="+mj-lt"/>
              </a:rPr>
              <a:t>F</a:t>
            </a:r>
            <a:r>
              <a:rPr lang="en-US" sz="1400" baseline="-25000" dirty="0" smtClean="0">
                <a:latin typeface="+mj-lt"/>
              </a:rPr>
              <a:t>15</a:t>
            </a:r>
          </a:p>
          <a:p>
            <a:r>
              <a:rPr lang="en-US" sz="1400" dirty="0" smtClean="0">
                <a:latin typeface="+mj-lt"/>
              </a:rPr>
              <a:t>3/2</a:t>
            </a:r>
            <a:r>
              <a:rPr lang="en-US" sz="1400" baseline="30000" dirty="0" smtClean="0">
                <a:latin typeface="+mj-lt"/>
              </a:rPr>
              <a:t>+</a:t>
            </a:r>
            <a:r>
              <a:rPr lang="en-US" sz="1400" dirty="0" smtClean="0">
                <a:latin typeface="+mj-lt"/>
              </a:rPr>
              <a:t>(1720)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7996" y="5178623"/>
            <a:ext cx="44916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D</a:t>
            </a:r>
            <a:r>
              <a:rPr lang="en-US" sz="1400" baseline="-25000" dirty="0" smtClean="0">
                <a:latin typeface="+mj-lt"/>
              </a:rPr>
              <a:t>13</a:t>
            </a:r>
            <a:endParaRPr lang="en-US" sz="1400" baseline="-25000" dirty="0">
              <a:latin typeface="+mj-lt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0" y="699419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" name="Picture 36" descr="9diff_159_210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804" y="1681065"/>
            <a:ext cx="4105469" cy="410546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24584" y="5834985"/>
            <a:ext cx="4584909" cy="40011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Extension of JM model toward high Q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0" grpId="0" animBg="1"/>
      <p:bldP spid="32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1030660" y="1"/>
            <a:ext cx="6817940" cy="9169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ea typeface="Lucida Grande"/>
                <a:cs typeface="Arial"/>
              </a:rPr>
              <a:t>Resonance </a:t>
            </a:r>
            <a:r>
              <a:rPr lang="en-US" sz="3200" dirty="0" smtClean="0">
                <a:latin typeface="Arial"/>
                <a:ea typeface="ＭＳ Ｐゴシック" charset="-128"/>
                <a:cs typeface="Arial"/>
              </a:rPr>
              <a:t>Transitions at 12 </a:t>
            </a:r>
            <a:r>
              <a:rPr lang="en-US" sz="3200" dirty="0">
                <a:latin typeface="Arial"/>
                <a:ea typeface="ＭＳ Ｐゴシック" charset="-128"/>
                <a:cs typeface="Arial"/>
              </a:rPr>
              <a:t>GeV</a:t>
            </a:r>
          </a:p>
        </p:txBody>
      </p:sp>
      <p:grpSp>
        <p:nvGrpSpPr>
          <p:cNvPr id="2" name="Group 58"/>
          <p:cNvGrpSpPr/>
          <p:nvPr/>
        </p:nvGrpSpPr>
        <p:grpSpPr>
          <a:xfrm>
            <a:off x="373838" y="990600"/>
            <a:ext cx="4060746" cy="4478923"/>
            <a:chOff x="5148715" y="1389531"/>
            <a:chExt cx="4060746" cy="4478923"/>
          </a:xfrm>
        </p:grpSpPr>
        <p:grpSp>
          <p:nvGrpSpPr>
            <p:cNvPr id="3" name="Group 30"/>
            <p:cNvGrpSpPr/>
            <p:nvPr/>
          </p:nvGrpSpPr>
          <p:grpSpPr>
            <a:xfrm>
              <a:off x="5148715" y="2341342"/>
              <a:ext cx="3659689" cy="3527112"/>
              <a:chOff x="5148715" y="2176242"/>
              <a:chExt cx="3659689" cy="3527112"/>
            </a:xfrm>
          </p:grpSpPr>
          <p:pic>
            <p:nvPicPr>
              <p:cNvPr id="80903" name="Picture 9" descr="p11_high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48715" y="2176242"/>
                <a:ext cx="3659689" cy="3527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905" name="Oval 14"/>
              <p:cNvSpPr>
                <a:spLocks noChangeArrowheads="1"/>
              </p:cNvSpPr>
              <p:nvPr/>
            </p:nvSpPr>
            <p:spPr bwMode="auto">
              <a:xfrm>
                <a:off x="6527477" y="4694238"/>
                <a:ext cx="76200" cy="762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10" name="Text Box 19"/>
              <p:cNvSpPr txBox="1">
                <a:spLocks noChangeArrowheads="1"/>
              </p:cNvSpPr>
              <p:nvPr/>
            </p:nvSpPr>
            <p:spPr bwMode="auto">
              <a:xfrm>
                <a:off x="6719975" y="4597400"/>
                <a:ext cx="1424008" cy="2769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 dirty="0">
                    <a:solidFill>
                      <a:srgbClr val="FF0000"/>
                    </a:solidFill>
                    <a:latin typeface="Arial" charset="0"/>
                  </a:rPr>
                  <a:t>CLAS12</a:t>
                </a:r>
                <a:r>
                  <a:rPr lang="en-US" sz="1200" i="1" dirty="0" smtClean="0">
                    <a:latin typeface="Arial" charset="0"/>
                  </a:rPr>
                  <a:t>  </a:t>
                </a:r>
                <a:r>
                  <a:rPr lang="en-US" sz="1200" dirty="0" smtClean="0"/>
                  <a:t>projected</a:t>
                </a:r>
                <a:endParaRPr lang="en-US" sz="1200" dirty="0"/>
              </a:p>
            </p:txBody>
          </p:sp>
          <p:grpSp>
            <p:nvGrpSpPr>
              <p:cNvPr id="4" name="Group 28"/>
              <p:cNvGrpSpPr/>
              <p:nvPr/>
            </p:nvGrpSpPr>
            <p:grpSpPr>
              <a:xfrm>
                <a:off x="5762698" y="4648994"/>
                <a:ext cx="57150" cy="249238"/>
                <a:chOff x="539750" y="4725194"/>
                <a:chExt cx="57150" cy="249238"/>
              </a:xfrm>
            </p:grpSpPr>
            <p:sp>
              <p:nvSpPr>
                <p:cNvPr id="24" name="Isosceles Triangle 23"/>
                <p:cNvSpPr/>
                <p:nvPr/>
              </p:nvSpPr>
              <p:spPr>
                <a:xfrm>
                  <a:off x="539750" y="4819650"/>
                  <a:ext cx="57150" cy="45719"/>
                </a:xfrm>
                <a:prstGeom prst="triangl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440531" y="4849019"/>
                  <a:ext cx="249238" cy="1588"/>
                </a:xfrm>
                <a:prstGeom prst="line">
                  <a:avLst/>
                </a:prstGeom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TextBox 31"/>
            <p:cNvSpPr txBox="1"/>
            <p:nvPr/>
          </p:nvSpPr>
          <p:spPr>
            <a:xfrm>
              <a:off x="5186098" y="1389531"/>
              <a:ext cx="40233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Experiment </a:t>
              </a:r>
              <a:r>
                <a:rPr lang="en-US" sz="1600" dirty="0" smtClean="0">
                  <a:solidFill>
                    <a:srgbClr val="FF0000"/>
                  </a:solidFill>
                  <a:latin typeface="+mn-lt"/>
                </a:rPr>
                <a:t>E12-09-003 </a:t>
              </a:r>
              <a:r>
                <a:rPr lang="en-US" sz="1600" dirty="0" smtClean="0">
                  <a:latin typeface="+mn-lt"/>
                </a:rPr>
                <a:t>will extend access to transition FF for many prominent states in the range to Q</a:t>
              </a:r>
              <a:r>
                <a:rPr lang="en-US" sz="1600" baseline="30000" dirty="0" smtClean="0">
                  <a:latin typeface="+mn-lt"/>
                </a:rPr>
                <a:t>2</a:t>
              </a:r>
              <a:r>
                <a:rPr lang="en-US" sz="1600" dirty="0" smtClean="0">
                  <a:latin typeface="+mn-lt"/>
                </a:rPr>
                <a:t>=12GeV</a:t>
              </a:r>
              <a:r>
                <a:rPr lang="en-US" sz="1600" baseline="30000" dirty="0" smtClean="0">
                  <a:latin typeface="+mn-lt"/>
                </a:rPr>
                <a:t>2</a:t>
              </a:r>
              <a:r>
                <a:rPr lang="en-US" sz="1600" dirty="0" smtClean="0">
                  <a:latin typeface="+mn-lt"/>
                  <a:cs typeface="Times New Roman"/>
                </a:rPr>
                <a:t>.</a:t>
              </a:r>
              <a:endParaRPr lang="en-US" sz="1600" dirty="0">
                <a:latin typeface="+mn-lt"/>
              </a:endParaRPr>
            </a:p>
          </p:txBody>
        </p:sp>
      </p:grpSp>
      <p:pic>
        <p:nvPicPr>
          <p:cNvPr id="37" name="Picture 58" descr="lan_b460s16t32i_chiral_irf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080" y="1676400"/>
            <a:ext cx="4542820" cy="38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3"/>
          <p:cNvGrpSpPr/>
          <p:nvPr/>
        </p:nvGrpSpPr>
        <p:grpSpPr>
          <a:xfrm>
            <a:off x="4434584" y="2314059"/>
            <a:ext cx="3579681" cy="1830914"/>
            <a:chOff x="4434584" y="2810415"/>
            <a:chExt cx="3579681" cy="1830914"/>
          </a:xfrm>
        </p:grpSpPr>
        <p:sp>
          <p:nvSpPr>
            <p:cNvPr id="41" name="Text Box 69"/>
            <p:cNvSpPr txBox="1">
              <a:spLocks noChangeArrowheads="1"/>
            </p:cNvSpPr>
            <p:nvPr/>
          </p:nvSpPr>
          <p:spPr bwMode="auto">
            <a:xfrm rot="16200000">
              <a:off x="3701355" y="3570092"/>
              <a:ext cx="1804466" cy="3380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quark mass</a:t>
              </a:r>
              <a:r>
                <a:rPr lang="en-US" sz="1600" i="1" dirty="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 (GeV)</a:t>
              </a:r>
            </a:p>
          </p:txBody>
        </p:sp>
        <p:sp>
          <p:nvSpPr>
            <p:cNvPr id="39" name="Text Box 59"/>
            <p:cNvSpPr txBox="1">
              <a:spLocks noChangeArrowheads="1"/>
            </p:cNvSpPr>
            <p:nvPr/>
          </p:nvSpPr>
          <p:spPr bwMode="auto">
            <a:xfrm>
              <a:off x="7852912" y="2837618"/>
              <a:ext cx="161353" cy="320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Text Box 60"/>
            <p:cNvSpPr txBox="1">
              <a:spLocks noChangeArrowheads="1"/>
            </p:cNvSpPr>
            <p:nvPr/>
          </p:nvSpPr>
          <p:spPr bwMode="auto">
            <a:xfrm>
              <a:off x="7051709" y="2810415"/>
              <a:ext cx="161353" cy="3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ea typeface="ＭＳ Ｐゴシック" charset="-128"/>
                <a:cs typeface="Comic Sans M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52875" y="990600"/>
            <a:ext cx="33466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Electromagnetic form factors are sensitive to the effective quark mass.</a:t>
            </a:r>
            <a:endParaRPr lang="en-US" sz="1600" dirty="0">
              <a:latin typeface="+mn-lt"/>
            </a:endParaRP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381000" y="5715000"/>
            <a:ext cx="8534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+mn-lt"/>
              </a:rPr>
              <a:t>At 12 GeV we probe the </a:t>
            </a:r>
            <a:r>
              <a:rPr lang="en-US" sz="1800" dirty="0">
                <a:latin typeface="+mn-lt"/>
              </a:rPr>
              <a:t>transition </a:t>
            </a:r>
            <a:r>
              <a:rPr lang="en-US" sz="1800" dirty="0" smtClean="0">
                <a:latin typeface="+mn-lt"/>
              </a:rPr>
              <a:t>from “dressed quarks” to </a:t>
            </a:r>
            <a:r>
              <a:rPr lang="en-US" sz="1800" dirty="0">
                <a:latin typeface="+mn-lt"/>
              </a:rPr>
              <a:t>elementary </a:t>
            </a:r>
            <a:r>
              <a:rPr lang="en-US" sz="1800" dirty="0" smtClean="0">
                <a:latin typeface="+mn-lt"/>
              </a:rPr>
              <a:t>quarks.</a:t>
            </a:r>
            <a:endParaRPr lang="en-US" sz="1800" dirty="0">
              <a:latin typeface="+mn-lt"/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5844972" y="1905000"/>
            <a:ext cx="1436085" cy="3091217"/>
            <a:chOff x="5844972" y="2386854"/>
            <a:chExt cx="1436085" cy="3091217"/>
          </a:xfrm>
        </p:grpSpPr>
        <p:sp>
          <p:nvSpPr>
            <p:cNvPr id="33" name="TextBox 32"/>
            <p:cNvSpPr txBox="1"/>
            <p:nvPr/>
          </p:nvSpPr>
          <p:spPr>
            <a:xfrm>
              <a:off x="6069250" y="2386854"/>
              <a:ext cx="1211807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accessible</a:t>
              </a:r>
            </a:p>
            <a:p>
              <a:r>
                <a:rPr lang="en-US" sz="1200" dirty="0" smtClean="0"/>
                <a:t>at 6 GeV  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44972" y="3162543"/>
              <a:ext cx="45719" cy="231552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3" idx="2"/>
            </p:cNvCxnSpPr>
            <p:nvPr/>
          </p:nvCxnSpPr>
          <p:spPr>
            <a:xfrm rot="5400000">
              <a:off x="5874573" y="2818922"/>
              <a:ext cx="770985" cy="83017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/>
          <p:cNvGrpSpPr/>
          <p:nvPr/>
        </p:nvGrpSpPr>
        <p:grpSpPr>
          <a:xfrm>
            <a:off x="6441872" y="2666186"/>
            <a:ext cx="1855461" cy="2273193"/>
            <a:chOff x="6441872" y="3162542"/>
            <a:chExt cx="1855461" cy="2273193"/>
          </a:xfrm>
        </p:grpSpPr>
        <p:sp>
          <p:nvSpPr>
            <p:cNvPr id="48" name="TextBox 47"/>
            <p:cNvSpPr txBox="1"/>
            <p:nvPr/>
          </p:nvSpPr>
          <p:spPr>
            <a:xfrm>
              <a:off x="6862717" y="3804616"/>
              <a:ext cx="143461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accessible</a:t>
              </a:r>
            </a:p>
            <a:p>
              <a:r>
                <a:rPr lang="en-US" sz="1200" dirty="0" smtClean="0"/>
                <a:t>at 12 GeV  </a:t>
              </a:r>
              <a:endParaRPr lang="en-US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41872" y="3162542"/>
              <a:ext cx="45719" cy="22731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48" idx="2"/>
            </p:cNvCxnSpPr>
            <p:nvPr/>
          </p:nvCxnSpPr>
          <p:spPr>
            <a:xfrm rot="5400000">
              <a:off x="6823799" y="3930075"/>
              <a:ext cx="420020" cy="10924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5257800" y="4570412"/>
            <a:ext cx="3835400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08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1875"/>
            <a:ext cx="9144000" cy="5385858"/>
          </a:xfrm>
        </p:spPr>
        <p:txBody>
          <a:bodyPr/>
          <a:lstStyle/>
          <a:p>
            <a:r>
              <a:rPr lang="en-US" sz="1800" b="1" dirty="0" smtClean="0"/>
              <a:t>The measurements with CLAS in N* excitation region extended considerably data on </a:t>
            </a:r>
            <a:r>
              <a:rPr lang="en-US" sz="1800" b="1" dirty="0" err="1" smtClean="0"/>
              <a:t>N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cross sections, various polarization asymmetries with full coverage of the final state phase space. Nine independent differential and fully integrated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>
                <a:latin typeface="Symbol" pitchFamily="18" charset="2"/>
              </a:rPr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>
                <a:latin typeface="Symbol" pitchFamily="18" charset="2"/>
              </a:rPr>
              <a:t>-</a:t>
            </a:r>
            <a:r>
              <a:rPr lang="en-US" sz="1800" b="1" dirty="0" smtClean="0"/>
              <a:t>p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cross section were  obtained  for  the first time.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Good description of the data on  </a:t>
            </a:r>
            <a:r>
              <a:rPr lang="en-US" sz="1800" b="1" dirty="0" err="1" smtClean="0"/>
              <a:t>N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dirty="0" smtClean="0">
                <a:latin typeface="Symbol" pitchFamily="18" charset="2"/>
              </a:rPr>
              <a:t> </a:t>
            </a:r>
            <a:r>
              <a:rPr lang="en-US" sz="1800" b="1" dirty="0" smtClean="0"/>
              <a:t>and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>
                <a:latin typeface="Symbol" pitchFamily="18" charset="2"/>
              </a:rPr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>
                <a:latin typeface="Symbol" pitchFamily="18" charset="2"/>
              </a:rPr>
              <a:t>-</a:t>
            </a:r>
            <a:r>
              <a:rPr lang="en-US" sz="1800" b="1" dirty="0" smtClean="0"/>
              <a:t>p 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was achieved,  allowing us to separate  resonant/non-resonant contributions, needed for the evaluation of  </a:t>
            </a:r>
            <a:r>
              <a:rPr lang="en-US" sz="1800" b="1" dirty="0" err="1" smtClean="0">
                <a:latin typeface="Symbol" pitchFamily="18" charset="2"/>
              </a:rPr>
              <a:t>g</a:t>
            </a:r>
            <a:r>
              <a:rPr lang="en-US" sz="1800" b="1" baseline="-25000" dirty="0" err="1" smtClean="0"/>
              <a:t>v</a:t>
            </a:r>
            <a:r>
              <a:rPr lang="en-US" sz="1800" b="1" dirty="0" err="1" smtClean="0"/>
              <a:t>NN</a:t>
            </a:r>
            <a:r>
              <a:rPr lang="en-US" sz="1800" b="1" dirty="0" smtClean="0"/>
              <a:t>* </a:t>
            </a:r>
            <a:r>
              <a:rPr lang="en-US" sz="1800" b="1" dirty="0" err="1" smtClean="0"/>
              <a:t>electrocouplings</a:t>
            </a:r>
            <a:r>
              <a:rPr lang="en-US" sz="1800" b="1" dirty="0" smtClean="0"/>
              <a:t>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The data on G*</a:t>
            </a:r>
            <a:r>
              <a:rPr lang="en-US" sz="1800" b="1" baseline="-25000" dirty="0" smtClean="0"/>
              <a:t>M </a:t>
            </a:r>
            <a:r>
              <a:rPr lang="en-US" sz="1800" b="1" dirty="0" smtClean="0"/>
              <a:t>form factor  and  R</a:t>
            </a:r>
            <a:r>
              <a:rPr lang="en-US" sz="1800" b="1" baseline="-25000" dirty="0" smtClean="0"/>
              <a:t>EM</a:t>
            </a:r>
            <a:r>
              <a:rPr lang="en-US" sz="1800" b="1" dirty="0" smtClean="0"/>
              <a:t>, R</a:t>
            </a:r>
            <a:r>
              <a:rPr lang="en-US" sz="1800" b="1" baseline="-25000" dirty="0" smtClean="0"/>
              <a:t>SM</a:t>
            </a:r>
            <a:r>
              <a:rPr lang="en-US" sz="1800" b="1" dirty="0" smtClean="0"/>
              <a:t> ratio for </a:t>
            </a:r>
            <a:r>
              <a:rPr lang="en-US" sz="1800" b="1" dirty="0" err="1" smtClean="0"/>
              <a:t>p</a:t>
            </a:r>
            <a:r>
              <a:rPr lang="en-US" sz="1800" b="1" dirty="0" err="1" smtClean="0">
                <a:latin typeface="Arial"/>
                <a:cs typeface="Arial"/>
              </a:rPr>
              <a:t>→</a:t>
            </a:r>
            <a:r>
              <a:rPr lang="en-US" sz="1800" b="1" dirty="0" err="1" smtClean="0">
                <a:latin typeface="Symbol" pitchFamily="18" charset="2"/>
              </a:rPr>
              <a:t>D</a:t>
            </a:r>
            <a:r>
              <a:rPr lang="en-US" sz="1800" b="1" dirty="0" smtClean="0"/>
              <a:t> transition were extended  up to  photon </a:t>
            </a:r>
            <a:r>
              <a:rPr lang="en-US" sz="1800" b="1" dirty="0" err="1" smtClean="0"/>
              <a:t>virtualitites</a:t>
            </a:r>
            <a:r>
              <a:rPr lang="en-US" sz="1800" b="1" dirty="0" smtClean="0"/>
              <a:t> 6.5 GeV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. No evidence for the onset of </a:t>
            </a:r>
            <a:r>
              <a:rPr lang="en-US" sz="1800" b="1" dirty="0" err="1" smtClean="0"/>
              <a:t>pQCD</a:t>
            </a:r>
            <a:r>
              <a:rPr lang="en-US" sz="1800" b="1" dirty="0" smtClean="0"/>
              <a:t> was found.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For the first time </a:t>
            </a:r>
            <a:r>
              <a:rPr lang="en-US" sz="1800" b="1" dirty="0" err="1" smtClean="0"/>
              <a:t>electrocouplings</a:t>
            </a:r>
            <a:r>
              <a:rPr lang="en-US" sz="1800" b="1" dirty="0" smtClean="0"/>
              <a:t> of P</a:t>
            </a:r>
            <a:r>
              <a:rPr lang="en-US" sz="1800" b="1" baseline="-25000" dirty="0" smtClean="0"/>
              <a:t>11</a:t>
            </a:r>
            <a:r>
              <a:rPr lang="en-US" sz="1800" b="1" dirty="0" smtClean="0"/>
              <a:t>(1440) andD</a:t>
            </a:r>
            <a:r>
              <a:rPr lang="en-US" sz="1800" b="1" baseline="-25000" dirty="0" smtClean="0"/>
              <a:t>13</a:t>
            </a:r>
            <a:r>
              <a:rPr lang="en-US" sz="1800" b="1" dirty="0" smtClean="0"/>
              <a:t>(1520) states were  determined from  both  </a:t>
            </a:r>
            <a:r>
              <a:rPr lang="en-US" sz="1800" b="1" dirty="0" err="1" smtClean="0"/>
              <a:t>N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dirty="0" smtClean="0"/>
              <a:t> and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>
                <a:latin typeface="Symbol" pitchFamily="18" charset="2"/>
              </a:rPr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>
                <a:latin typeface="Symbol" pitchFamily="18" charset="2"/>
              </a:rPr>
              <a:t>-</a:t>
            </a:r>
            <a:r>
              <a:rPr lang="en-US" sz="1800" b="1" dirty="0" smtClean="0"/>
              <a:t>p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channels. Consistent results of independent  analyses strongly  support reliable evaluation of N* parameters.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97631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Conclusions and Outlook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1200"/>
            <a:ext cx="9144000" cy="5740400"/>
          </a:xfrm>
        </p:spPr>
        <p:txBody>
          <a:bodyPr/>
          <a:lstStyle/>
          <a:p>
            <a:r>
              <a:rPr lang="en-US" sz="1800" b="1" dirty="0" smtClean="0"/>
              <a:t>Comparison of the CLAS results on resonance electrocouplings with quark models expectation and the EBAC-DCC estimates of N* meson-baryon dressing showed that the structure of  resonances with masses less then 1.6 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 is determined by a combination of internal quark core and external meson-baryon cloud.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Preliminary results on </a:t>
            </a:r>
            <a:r>
              <a:rPr lang="en-US" sz="1800" b="1" dirty="0" err="1" smtClean="0"/>
              <a:t>electrocouplings</a:t>
            </a:r>
            <a:r>
              <a:rPr lang="en-US" sz="1800" b="1" dirty="0" smtClean="0"/>
              <a:t> of high lying  S</a:t>
            </a:r>
            <a:r>
              <a:rPr lang="en-US" sz="1800" b="1" baseline="-25000" dirty="0" smtClean="0"/>
              <a:t>31</a:t>
            </a:r>
            <a:r>
              <a:rPr lang="en-US" sz="1800" b="1" dirty="0" smtClean="0"/>
              <a:t>(1620), S</a:t>
            </a:r>
            <a:r>
              <a:rPr lang="en-US" sz="1800" b="1" baseline="-25000" dirty="0" smtClean="0"/>
              <a:t>11</a:t>
            </a:r>
            <a:r>
              <a:rPr lang="en-US" sz="1800" b="1" dirty="0" smtClean="0"/>
              <a:t>(1650), F</a:t>
            </a:r>
            <a:r>
              <a:rPr lang="en-US" sz="1800" b="1" baseline="-25000" dirty="0" smtClean="0"/>
              <a:t>15</a:t>
            </a:r>
            <a:r>
              <a:rPr lang="en-US" sz="1800" b="1" dirty="0" smtClean="0"/>
              <a:t>(1685), D</a:t>
            </a:r>
            <a:r>
              <a:rPr lang="en-US" sz="1800" b="1" baseline="-25000" dirty="0" smtClean="0"/>
              <a:t>33</a:t>
            </a:r>
            <a:r>
              <a:rPr lang="en-US" sz="1800" b="1" dirty="0" smtClean="0"/>
              <a:t>(1700), and P</a:t>
            </a:r>
            <a:r>
              <a:rPr lang="en-US" sz="1800" b="1" baseline="-25000" dirty="0" smtClean="0"/>
              <a:t>13(</a:t>
            </a:r>
            <a:r>
              <a:rPr lang="en-US" sz="1800" b="1" dirty="0" smtClean="0"/>
              <a:t>1720) states have become available from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>
                <a:latin typeface="Symbol" pitchFamily="18" charset="2"/>
              </a:rPr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>
                <a:latin typeface="Symbol" pitchFamily="18" charset="2"/>
              </a:rPr>
              <a:t>-</a:t>
            </a:r>
            <a:r>
              <a:rPr lang="en-US" sz="1800" b="1" dirty="0" smtClean="0"/>
              <a:t>p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for the first  time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The recent CLAS data on  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err="1" smtClean="0">
                <a:latin typeface="Symbol" pitchFamily="18" charset="2"/>
              </a:rPr>
              <a:t>+</a:t>
            </a:r>
            <a:r>
              <a:rPr lang="en-US" sz="1800" b="1" dirty="0" err="1" smtClean="0">
                <a:latin typeface="Symbol" pitchFamily="18" charset="2"/>
              </a:rPr>
              <a:t>p</a:t>
            </a:r>
            <a:r>
              <a:rPr lang="en-US" sz="1800" b="1" baseline="30000" dirty="0" smtClean="0">
                <a:latin typeface="Symbol" pitchFamily="18" charset="2"/>
              </a:rPr>
              <a:t>-</a:t>
            </a:r>
            <a:r>
              <a:rPr lang="en-US" sz="1800" b="1" dirty="0" smtClean="0"/>
              <a:t>p 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 will allow for the determination of  </a:t>
            </a:r>
            <a:r>
              <a:rPr lang="en-US" sz="1800" b="1" dirty="0" err="1" smtClean="0"/>
              <a:t>electrocouplings</a:t>
            </a:r>
            <a:r>
              <a:rPr lang="en-US" sz="1800" b="1" dirty="0" smtClean="0"/>
              <a:t> of most excited  proton states at photon </a:t>
            </a:r>
            <a:r>
              <a:rPr lang="en-US" sz="1800" b="1" dirty="0" err="1" smtClean="0"/>
              <a:t>virtulalities</a:t>
            </a:r>
            <a:r>
              <a:rPr lang="en-US" sz="1800" b="1" dirty="0" smtClean="0"/>
              <a:t>  from 2.0  to 5.0 GeV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 for the first time.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Joint effort in collaboration with the EBAC is in progress with the primary objective  to obtain consistent results on N* parameters determined independently in analyses of major </a:t>
            </a:r>
            <a:r>
              <a:rPr lang="en-US" sz="1800" b="1" dirty="0" smtClean="0">
                <a:latin typeface="Symbol" pitchFamily="18" charset="2"/>
              </a:rPr>
              <a:t> </a:t>
            </a:r>
            <a:r>
              <a:rPr lang="en-US" sz="1800" b="1" dirty="0" smtClean="0"/>
              <a:t>meson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channels and in  the  global coupled channel analysis within the framework of  the EBAC-DCC model.</a:t>
            </a:r>
          </a:p>
          <a:p>
            <a:endParaRPr lang="en-US" sz="1800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976312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Conclusions and Outlook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711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Back-up</a:t>
            </a:r>
            <a:br>
              <a:rPr lang="en-US" smtClean="0"/>
            </a:br>
            <a:endParaRPr lang="en-US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238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The studies of N* </a:t>
            </a:r>
            <a:r>
              <a:rPr lang="en-US" sz="2000" dirty="0" err="1" smtClean="0">
                <a:solidFill>
                  <a:srgbClr val="FF0000"/>
                </a:solidFill>
              </a:rPr>
              <a:t>electrocouplings</a:t>
            </a:r>
            <a:r>
              <a:rPr lang="en-US" sz="2000" dirty="0" smtClean="0">
                <a:solidFill>
                  <a:srgbClr val="FF0000"/>
                </a:solidFill>
              </a:rPr>
              <a:t> : motivation and objectives </a:t>
            </a:r>
          </a:p>
        </p:txBody>
      </p:sp>
      <p:sp>
        <p:nvSpPr>
          <p:cNvPr id="72707" name="Line 4"/>
          <p:cNvSpPr>
            <a:spLocks noChangeShapeType="1"/>
          </p:cNvSpPr>
          <p:nvPr/>
        </p:nvSpPr>
        <p:spPr bwMode="auto">
          <a:xfrm flipV="1">
            <a:off x="0" y="569913"/>
            <a:ext cx="91440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8" name="TextBox 6"/>
          <p:cNvSpPr txBox="1">
            <a:spLocks noChangeArrowheads="1"/>
          </p:cNvSpPr>
          <p:nvPr/>
        </p:nvSpPr>
        <p:spPr bwMode="auto">
          <a:xfrm>
            <a:off x="0" y="569913"/>
            <a:ext cx="875665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solidFill>
                  <a:schemeClr val="accent2"/>
                </a:solidFill>
              </a:rPr>
              <a:t>Our experimental program seeks to determine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 algn="just"/>
            <a:endParaRPr lang="en-US" sz="900" dirty="0">
              <a:solidFill>
                <a:schemeClr val="accent2"/>
              </a:solidFill>
            </a:endParaRPr>
          </a:p>
          <a:p>
            <a:pPr marL="577850" lvl="1" indent="-180975" algn="l"/>
            <a:r>
              <a:rPr lang="en-US" sz="2000" dirty="0"/>
              <a:t>  </a:t>
            </a:r>
            <a:r>
              <a:rPr lang="en-US" sz="2000" b="1" dirty="0" err="1">
                <a:latin typeface="Symbol" pitchFamily="18" charset="2"/>
              </a:rPr>
              <a:t>g</a:t>
            </a:r>
            <a:r>
              <a:rPr lang="en-US" sz="2000" baseline="-25000" dirty="0" err="1"/>
              <a:t>v</a:t>
            </a:r>
            <a:r>
              <a:rPr lang="en-US" sz="2000" dirty="0" err="1"/>
              <a:t>NN</a:t>
            </a:r>
            <a:r>
              <a:rPr lang="en-US" sz="2000" dirty="0"/>
              <a:t>* transition </a:t>
            </a:r>
            <a:r>
              <a:rPr lang="en-US" sz="2000" dirty="0" err="1"/>
              <a:t>helicity</a:t>
            </a:r>
            <a:r>
              <a:rPr lang="en-US" sz="2000" dirty="0"/>
              <a:t> amplitudes (</a:t>
            </a:r>
            <a:r>
              <a:rPr lang="en-US" sz="2000" dirty="0" err="1"/>
              <a:t>electrocouplings</a:t>
            </a:r>
            <a:r>
              <a:rPr lang="en-US" sz="2000" dirty="0"/>
              <a:t>) at photon </a:t>
            </a:r>
            <a:r>
              <a:rPr lang="en-US" sz="2000" dirty="0" err="1"/>
              <a:t>virtualities</a:t>
            </a:r>
            <a:r>
              <a:rPr lang="en-US" sz="2000" dirty="0"/>
              <a:t>  0.2&lt; Q</a:t>
            </a:r>
            <a:r>
              <a:rPr lang="en-US" sz="2000" b="1" baseline="30000" dirty="0"/>
              <a:t>2</a:t>
            </a:r>
            <a:r>
              <a:rPr lang="en-US" sz="2000" dirty="0"/>
              <a:t>&lt;5.0 GeV</a:t>
            </a:r>
            <a:r>
              <a:rPr lang="en-US" sz="2000" b="1" baseline="30000" dirty="0"/>
              <a:t>2 </a:t>
            </a:r>
            <a:r>
              <a:rPr lang="en-US" sz="2000" dirty="0"/>
              <a:t>for </a:t>
            </a:r>
            <a:r>
              <a:rPr lang="en-US" sz="2000" dirty="0" smtClean="0"/>
              <a:t>most of the </a:t>
            </a:r>
            <a:r>
              <a:rPr lang="en-US" sz="2000" dirty="0"/>
              <a:t>excited proton states  analyzing major </a:t>
            </a:r>
            <a:r>
              <a:rPr lang="en-US" sz="2000" dirty="0" smtClean="0"/>
              <a:t>meson </a:t>
            </a:r>
            <a:r>
              <a:rPr lang="en-US" sz="2000" dirty="0" err="1"/>
              <a:t>electroproduction</a:t>
            </a:r>
            <a:r>
              <a:rPr lang="en-US" sz="2000" dirty="0"/>
              <a:t> channels combined.</a:t>
            </a:r>
            <a:endParaRPr lang="en-US" sz="1400" dirty="0"/>
          </a:p>
          <a:p>
            <a:pPr algn="l"/>
            <a:r>
              <a:rPr lang="en-US" sz="2000" b="1" dirty="0">
                <a:solidFill>
                  <a:schemeClr val="accent2"/>
                </a:solidFill>
              </a:rPr>
              <a:t>This comprehensive information  allows us to:</a:t>
            </a:r>
            <a:endParaRPr lang="en-US" sz="2000" dirty="0"/>
          </a:p>
        </p:txBody>
      </p:sp>
      <p:sp>
        <p:nvSpPr>
          <p:cNvPr id="72709" name="TextBox 4"/>
          <p:cNvSpPr txBox="1">
            <a:spLocks noChangeArrowheads="1"/>
          </p:cNvSpPr>
          <p:nvPr/>
        </p:nvSpPr>
        <p:spPr bwMode="auto">
          <a:xfrm>
            <a:off x="3687763" y="2535238"/>
            <a:ext cx="51990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7850" lvl="1" indent="-180975" algn="just">
              <a:buFont typeface="Arial" pitchFamily="34" charset="0"/>
              <a:buChar char="•"/>
            </a:pPr>
            <a:r>
              <a:rPr lang="en-US" sz="1600" b="1" dirty="0"/>
              <a:t>pin-down active degrees of freedom in N* structure at various distances;</a:t>
            </a:r>
          </a:p>
          <a:p>
            <a:pPr marL="577850" lvl="1" indent="-180975" algn="just">
              <a:buFont typeface="Arial" pitchFamily="34" charset="0"/>
              <a:buChar char="•"/>
            </a:pPr>
            <a:r>
              <a:rPr lang="en-US" sz="1600" b="1" dirty="0"/>
              <a:t>study the non-</a:t>
            </a:r>
            <a:r>
              <a:rPr lang="en-US" sz="1600" b="1" dirty="0" err="1"/>
              <a:t>perturbative</a:t>
            </a:r>
            <a:r>
              <a:rPr lang="en-US" sz="1600" b="1" dirty="0"/>
              <a:t> strong interactions which are responsible for  </a:t>
            </a:r>
            <a:r>
              <a:rPr lang="en-US" sz="1600" b="1" dirty="0" smtClean="0"/>
              <a:t>N* </a:t>
            </a:r>
            <a:r>
              <a:rPr lang="en-US" sz="1600" b="1" dirty="0"/>
              <a:t>formation and their emergence from QCD;</a:t>
            </a:r>
          </a:p>
          <a:p>
            <a:pPr marL="577850" lvl="1" indent="-180975" algn="just">
              <a:buFont typeface="Arial" pitchFamily="34" charset="0"/>
              <a:buChar char="•"/>
            </a:pPr>
            <a:r>
              <a:rPr lang="en-US" sz="1600" b="1" dirty="0"/>
              <a:t>uniquely access </a:t>
            </a:r>
            <a:r>
              <a:rPr lang="en-US" sz="1600" b="1" dirty="0" smtClean="0"/>
              <a:t>the </a:t>
            </a:r>
            <a:r>
              <a:rPr lang="en-US" sz="1600" b="1" dirty="0"/>
              <a:t>origin of more than 97% of </a:t>
            </a:r>
            <a:r>
              <a:rPr lang="en-US" sz="1600" b="1" dirty="0" smtClean="0"/>
              <a:t>dressed quark masses, their chromo- and electro- anomalous magnetic moments </a:t>
            </a:r>
            <a:r>
              <a:rPr lang="en-US" sz="1600" b="1" dirty="0"/>
              <a:t>generated through dynamical </a:t>
            </a:r>
            <a:r>
              <a:rPr lang="en-US" sz="1600" b="1" dirty="0" err="1"/>
              <a:t>chiral</a:t>
            </a:r>
            <a:r>
              <a:rPr lang="en-US" sz="1600" b="1" dirty="0"/>
              <a:t> symmetry breaking, and </a:t>
            </a:r>
            <a:r>
              <a:rPr lang="en-US" sz="1600" b="1" dirty="0" smtClean="0"/>
              <a:t>explore the origin of confinement .</a:t>
            </a:r>
            <a:endParaRPr lang="en-US" sz="2000" dirty="0"/>
          </a:p>
        </p:txBody>
      </p:sp>
      <p:pic>
        <p:nvPicPr>
          <p:cNvPr id="72710" name="Picture 6" descr="quark-mas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9588"/>
            <a:ext cx="3605213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Box 6"/>
          <p:cNvSpPr txBox="1">
            <a:spLocks noChangeArrowheads="1"/>
          </p:cNvSpPr>
          <p:nvPr/>
        </p:nvSpPr>
        <p:spPr bwMode="auto">
          <a:xfrm>
            <a:off x="3104357" y="5715418"/>
            <a:ext cx="6367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N* studies are </a:t>
            </a:r>
            <a:r>
              <a:rPr lang="en-US" sz="1600" b="1" dirty="0" smtClean="0">
                <a:solidFill>
                  <a:srgbClr val="FF0000"/>
                </a:solidFill>
              </a:rPr>
              <a:t>key to </a:t>
            </a:r>
            <a:r>
              <a:rPr lang="en-US" sz="1600" b="1" dirty="0">
                <a:solidFill>
                  <a:srgbClr val="FF0000"/>
                </a:solidFill>
              </a:rPr>
              <a:t>the exploration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of </a:t>
            </a:r>
            <a:r>
              <a:rPr lang="en-US" sz="1600" b="1" dirty="0">
                <a:solidFill>
                  <a:srgbClr val="FF0000"/>
                </a:solidFill>
              </a:rPr>
              <a:t>non-</a:t>
            </a:r>
            <a:r>
              <a:rPr lang="en-US" sz="1600" b="1" dirty="0" err="1">
                <a:solidFill>
                  <a:srgbClr val="FF0000"/>
                </a:solidFill>
              </a:rPr>
              <a:t>perturbative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strong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interactions </a:t>
            </a:r>
            <a:r>
              <a:rPr lang="en-US" sz="1600" b="1" dirty="0">
                <a:solidFill>
                  <a:srgbClr val="FF0000"/>
                </a:solidFill>
              </a:rPr>
              <a:t>and </a:t>
            </a:r>
            <a:r>
              <a:rPr lang="en-US" sz="1600" b="1" dirty="0" smtClean="0">
                <a:solidFill>
                  <a:srgbClr val="FF0000"/>
                </a:solidFill>
              </a:rPr>
              <a:t>confinement.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2712" name="Down Arrow 7"/>
          <p:cNvSpPr>
            <a:spLocks noChangeArrowheads="1"/>
          </p:cNvSpPr>
          <p:nvPr/>
        </p:nvSpPr>
        <p:spPr bwMode="auto">
          <a:xfrm>
            <a:off x="6403975" y="5336005"/>
            <a:ext cx="231775" cy="379413"/>
          </a:xfrm>
          <a:prstGeom prst="downArrow">
            <a:avLst>
              <a:gd name="adj1" fmla="val 50000"/>
              <a:gd name="adj2" fmla="val 61705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8" descr="AM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77558" y="2597886"/>
            <a:ext cx="4297680" cy="4270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6954" y="3994626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</a:t>
            </a:r>
            <a:r>
              <a:rPr lang="en-US" sz="1400" b="1" baseline="-25000" dirty="0" smtClean="0"/>
              <a:t>E</a:t>
            </a:r>
            <a:r>
              <a:rPr lang="en-US" sz="1400" b="1" dirty="0" smtClean="0"/>
              <a:t>=0.4 </a:t>
            </a:r>
            <a:r>
              <a:rPr lang="en-US" sz="1400" b="1" dirty="0" err="1" smtClean="0"/>
              <a:t>GeV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79854" y="268025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L.Chang</a:t>
            </a:r>
            <a:r>
              <a:rPr lang="en-US" sz="1600" b="1" dirty="0" smtClean="0"/>
              <a:t> et al, PRL 106, 072001 (2011)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15830" y="5059006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/>
              <a:t>quark </a:t>
            </a:r>
            <a:r>
              <a:rPr lang="en-US" sz="1400" b="1" dirty="0" err="1" smtClean="0"/>
              <a:t>anom</a:t>
            </a:r>
            <a:r>
              <a:rPr lang="en-US" sz="1400" b="1" dirty="0" smtClean="0"/>
              <a:t>. chromo-</a:t>
            </a:r>
          </a:p>
          <a:p>
            <a:pPr algn="l"/>
            <a:r>
              <a:rPr lang="en-US" sz="1400" b="1" dirty="0" smtClean="0"/>
              <a:t> </a:t>
            </a:r>
            <a:r>
              <a:rPr lang="en-US" sz="1400" b="1" dirty="0" err="1" smtClean="0"/>
              <a:t>magn</a:t>
            </a:r>
            <a:r>
              <a:rPr lang="en-US" sz="1400" b="1" dirty="0" smtClean="0"/>
              <a:t>. moment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7888" y="3994626"/>
            <a:ext cx="1808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/>
              <a:t>quark </a:t>
            </a:r>
            <a:r>
              <a:rPr lang="en-US" sz="1400" b="1" dirty="0" err="1" smtClean="0"/>
              <a:t>anom</a:t>
            </a:r>
            <a:r>
              <a:rPr lang="en-US" sz="1400" b="1" dirty="0" smtClean="0"/>
              <a:t>. </a:t>
            </a:r>
          </a:p>
          <a:p>
            <a:pPr algn="l"/>
            <a:r>
              <a:rPr lang="en-US" sz="1400" b="1" dirty="0" smtClean="0"/>
              <a:t>electro </a:t>
            </a:r>
            <a:r>
              <a:rPr lang="en-US" sz="1400" b="1" dirty="0" err="1" smtClean="0"/>
              <a:t>magn</a:t>
            </a:r>
            <a:r>
              <a:rPr lang="en-US" sz="1400" b="1" dirty="0" smtClean="0"/>
              <a:t>. </a:t>
            </a:r>
          </a:p>
          <a:p>
            <a:pPr algn="l"/>
            <a:r>
              <a:rPr lang="en-US" sz="1400" b="1" dirty="0" smtClean="0"/>
              <a:t>moment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87089" y="2365961"/>
            <a:ext cx="223811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strong  confinement</a:t>
            </a:r>
            <a:endParaRPr lang="en-US" sz="1600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348939" y="2910206"/>
            <a:ext cx="1008062" cy="59668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259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con’d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19050" y="7461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6" descr="bornampl1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09896"/>
            <a:ext cx="8229600" cy="2767901"/>
          </a:xfrm>
          <a:prstGeom prst="rect">
            <a:avLst/>
          </a:prstGeom>
        </p:spPr>
      </p:pic>
      <p:pic>
        <p:nvPicPr>
          <p:cNvPr id="8" name="Picture 7" descr="bornampl3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146" y="3370217"/>
            <a:ext cx="7274931" cy="27823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831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Absorptive </a:t>
            </a:r>
            <a:r>
              <a:rPr lang="en-US" sz="2000" dirty="0" err="1" smtClean="0">
                <a:solidFill>
                  <a:srgbClr val="FF0000"/>
                </a:solidFill>
              </a:rPr>
              <a:t>ansatz</a:t>
            </a:r>
            <a:r>
              <a:rPr lang="en-US" sz="2000" dirty="0" smtClean="0">
                <a:solidFill>
                  <a:srgbClr val="FF0000"/>
                </a:solidFill>
              </a:rPr>
              <a:t> for phenomenological treatment of ISI &amp; FSI in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pD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channels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136469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" name="Picture 4" descr="fig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6754" y="1136469"/>
            <a:ext cx="6390001" cy="17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2709" y="1498116"/>
            <a:ext cx="356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K.Gottfried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J.D.Jackson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Nuovo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Cimento</a:t>
            </a:r>
            <a:r>
              <a:rPr lang="en-US" sz="1800" b="1" dirty="0" smtClean="0"/>
              <a:t> 34 (1964) 736.</a:t>
            </a:r>
          </a:p>
          <a:p>
            <a:r>
              <a:rPr lang="en-US" sz="1800" b="1" dirty="0" err="1" smtClean="0"/>
              <a:t>M.Ripani</a:t>
            </a:r>
            <a:r>
              <a:rPr lang="en-US" sz="1800" b="1" dirty="0" smtClean="0"/>
              <a:t> et al., </a:t>
            </a:r>
            <a:r>
              <a:rPr lang="en-US" sz="1800" b="1" dirty="0" err="1" smtClean="0"/>
              <a:t>Nucl</a:t>
            </a:r>
            <a:r>
              <a:rPr lang="en-US" sz="1800" b="1" dirty="0" smtClean="0"/>
              <a:t> Phys. A672, 220 (2000).</a:t>
            </a:r>
            <a:endParaRPr lang="en-US" sz="1800" b="1" dirty="0"/>
          </a:p>
        </p:txBody>
      </p:sp>
      <p:pic>
        <p:nvPicPr>
          <p:cNvPr id="8" name="Picture 7" descr="isifsi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846469"/>
            <a:ext cx="7529182" cy="1934202"/>
          </a:xfrm>
          <a:prstGeom prst="rect">
            <a:avLst/>
          </a:prstGeom>
        </p:spPr>
      </p:pic>
      <p:pic>
        <p:nvPicPr>
          <p:cNvPr id="9" name="Picture 8" descr="isifsi2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468" y="4380561"/>
            <a:ext cx="7132321" cy="21357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Cont’d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-19050" y="7461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" name="Picture 4" descr="fig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27909"/>
            <a:ext cx="6390001" cy="17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8252" y="858577"/>
            <a:ext cx="401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Symbol" pitchFamily="18" charset="2"/>
              </a:rPr>
              <a:t>pD</a:t>
            </a:r>
            <a:r>
              <a:rPr lang="en-US" sz="1800" dirty="0" smtClean="0"/>
              <a:t>, </a:t>
            </a:r>
            <a:r>
              <a:rPr lang="en-US" sz="1800" b="1" dirty="0" err="1" smtClean="0">
                <a:latin typeface="Symbol" pitchFamily="18" charset="2"/>
              </a:rPr>
              <a:t>r</a:t>
            </a:r>
            <a:r>
              <a:rPr lang="en-US" sz="1800" dirty="0" err="1" smtClean="0"/>
              <a:t>p</a:t>
            </a:r>
            <a:r>
              <a:rPr lang="en-US" sz="1800" dirty="0" smtClean="0"/>
              <a:t> elastic scattering amplitudes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95944" y="3122023"/>
            <a:ext cx="3291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BW </a:t>
            </a:r>
            <a:r>
              <a:rPr lang="en-US" sz="1600" b="1" dirty="0" err="1" smtClean="0"/>
              <a:t>ansatz</a:t>
            </a:r>
            <a:r>
              <a:rPr lang="en-US" sz="1600" b="1" dirty="0" smtClean="0"/>
              <a:t> for resonant part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Exclude double counting: non-resonant </a:t>
            </a:r>
            <a:r>
              <a:rPr lang="en-US" sz="1600" b="1" dirty="0" err="1" smtClean="0"/>
              <a:t>ampl</a:t>
            </a:r>
            <a:r>
              <a:rPr lang="en-US" sz="1600" b="1" dirty="0" smtClean="0"/>
              <a:t>. &amp;dressed </a:t>
            </a:r>
            <a:r>
              <a:rPr lang="en-US" sz="1600" b="1" dirty="0" err="1" smtClean="0"/>
              <a:t>gNN</a:t>
            </a:r>
            <a:r>
              <a:rPr lang="en-US" sz="1600" b="1" dirty="0" smtClean="0"/>
              <a:t>* </a:t>
            </a:r>
            <a:r>
              <a:rPr lang="en-US" sz="1600" b="1" dirty="0" err="1" smtClean="0"/>
              <a:t>verticies</a:t>
            </a:r>
            <a:endParaRPr lang="en-US" sz="1600" b="1" dirty="0" smtClean="0"/>
          </a:p>
          <a:p>
            <a:r>
              <a:rPr lang="en-US" sz="1600" b="1" dirty="0" err="1" smtClean="0"/>
              <a:t>T</a:t>
            </a:r>
            <a:r>
              <a:rPr lang="en-US" sz="1600" b="1" baseline="30000" dirty="0" err="1" smtClean="0"/>
              <a:t>j</a:t>
            </a:r>
            <a:r>
              <a:rPr lang="en-US" sz="1600" b="1" dirty="0" err="1" smtClean="0"/>
              <a:t>res</a:t>
            </a:r>
            <a:r>
              <a:rPr lang="en-US" sz="1600" b="1" dirty="0" smtClean="0"/>
              <a:t> </a:t>
            </a:r>
            <a:r>
              <a:rPr lang="en-US" sz="1600" b="1" dirty="0" smtClean="0">
                <a:latin typeface="Arial"/>
                <a:cs typeface="Arial"/>
              </a:rPr>
              <a:t> →0.5T</a:t>
            </a:r>
            <a:r>
              <a:rPr lang="en-US" sz="1600" b="1" baseline="30000" dirty="0" smtClean="0">
                <a:latin typeface="Arial"/>
                <a:cs typeface="Arial"/>
              </a:rPr>
              <a:t>j</a:t>
            </a:r>
            <a:r>
              <a:rPr lang="en-US" sz="1600" b="1" dirty="0" smtClean="0">
                <a:latin typeface="Arial"/>
                <a:cs typeface="Arial"/>
              </a:rPr>
              <a:t>res            </a:t>
            </a:r>
            <a:r>
              <a:rPr lang="en-US" sz="1600" b="1" dirty="0" err="1" smtClean="0">
                <a:latin typeface="Arial"/>
                <a:cs typeface="Arial"/>
              </a:rPr>
              <a:t>f</a:t>
            </a:r>
            <a:r>
              <a:rPr lang="en-US" sz="1600" b="1" baseline="30000" dirty="0" err="1" smtClean="0">
                <a:latin typeface="Arial"/>
                <a:cs typeface="Arial"/>
              </a:rPr>
              <a:t>j</a:t>
            </a:r>
            <a:r>
              <a:rPr lang="en-US" sz="1600" b="1" dirty="0" err="1" smtClean="0">
                <a:latin typeface="Arial"/>
                <a:cs typeface="Arial"/>
              </a:rPr>
              <a:t>res</a:t>
            </a:r>
            <a:r>
              <a:rPr lang="en-US" sz="1600" b="1" dirty="0" smtClean="0">
                <a:latin typeface="Arial"/>
                <a:cs typeface="Arial"/>
              </a:rPr>
              <a:t>=0</a:t>
            </a:r>
          </a:p>
          <a:p>
            <a:endParaRPr lang="en-US" sz="1600" b="1" dirty="0" smtClean="0">
              <a:latin typeface="Arial"/>
              <a:cs typeface="Arial"/>
            </a:endParaRPr>
          </a:p>
          <a:p>
            <a:r>
              <a:rPr lang="en-US" sz="1600" b="1" dirty="0" err="1" smtClean="0"/>
              <a:t>T</a:t>
            </a:r>
            <a:r>
              <a:rPr lang="en-US" sz="1600" b="1" baseline="30000" dirty="0" err="1" smtClean="0"/>
              <a:t>j</a:t>
            </a:r>
            <a:r>
              <a:rPr lang="en-US" sz="1600" b="1" dirty="0" err="1" smtClean="0"/>
              <a:t>backgr</a:t>
            </a:r>
            <a:r>
              <a:rPr lang="en-US" sz="1600" b="1" dirty="0" smtClean="0"/>
              <a:t> from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dirty="0" err="1" smtClean="0"/>
              <a:t>N</a:t>
            </a:r>
            <a:r>
              <a:rPr lang="en-US" sz="1600" b="1" dirty="0" smtClean="0"/>
              <a:t> data fit</a:t>
            </a:r>
            <a:endParaRPr lang="en-US" sz="1600" b="1" dirty="0"/>
          </a:p>
        </p:txBody>
      </p:sp>
      <p:pic>
        <p:nvPicPr>
          <p:cNvPr id="8" name="Picture 7" descr="fig5b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2914" y="2937909"/>
            <a:ext cx="4963886" cy="358945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2070463" y="4336868"/>
            <a:ext cx="267789" cy="28738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944" y="5282233"/>
            <a:ext cx="2978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Potential improvements: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New results on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pD</a:t>
            </a:r>
            <a:r>
              <a:rPr lang="en-US" sz="2000" dirty="0" smtClean="0">
                <a:solidFill>
                  <a:srgbClr val="FF0000"/>
                </a:solidFill>
              </a:rPr>
              <a:t> &amp;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p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elastic amplitudes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Extra contact terms in </a:t>
            </a:r>
            <a:r>
              <a:rPr lang="en-US" sz="2800" b="1" kern="0" dirty="0" err="1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pD</a:t>
            </a:r>
            <a:r>
              <a:rPr lang="en-US" sz="28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isobar channels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1136469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fit_contact_w_043_134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5138" y="1417638"/>
            <a:ext cx="4959045" cy="44791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4467497" y="6100354"/>
            <a:ext cx="418012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932022" y="6100354"/>
            <a:ext cx="418012" cy="0"/>
          </a:xfrm>
          <a:prstGeom prst="lin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074421" y="5896775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Born+</a:t>
            </a:r>
          </a:p>
          <a:p>
            <a:r>
              <a:rPr lang="en-US" sz="1400" b="1" dirty="0" smtClean="0"/>
              <a:t>contact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62545" y="589677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Born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628018" y="1711234"/>
            <a:ext cx="346166" cy="3918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88274" y="3788229"/>
            <a:ext cx="444137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89411" y="2103119"/>
          <a:ext cx="3526972" cy="1685109"/>
        </p:xfrm>
        <a:graphic>
          <a:graphicData uri="http://schemas.openxmlformats.org/presentationml/2006/ole">
            <p:oleObj spid="_x0000_s265218" name="Equation" r:id="rId4" imgW="2286000" imgH="109188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332411" y="3215128"/>
          <a:ext cx="2220763" cy="573100"/>
        </p:xfrm>
        <a:graphic>
          <a:graphicData uri="http://schemas.openxmlformats.org/presentationml/2006/ole">
            <p:oleObj spid="_x0000_s265219" name="Equation" r:id="rId5" imgW="1180800" imgH="30456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9411" y="4245429"/>
            <a:ext cx="3825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Parameters A(W,Q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), B(W,Q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) were taken from the CLAS data fit.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044228" y="1136469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W=1.36 </a:t>
            </a:r>
            <a:r>
              <a:rPr lang="en-US" sz="1800" dirty="0" err="1" smtClean="0"/>
              <a:t>GeV</a:t>
            </a:r>
            <a:r>
              <a:rPr lang="en-US" sz="1800" dirty="0" smtClean="0"/>
              <a:t> Q</a:t>
            </a:r>
            <a:r>
              <a:rPr lang="en-US" sz="1800" b="1" baseline="30000" dirty="0" smtClean="0"/>
              <a:t>2</a:t>
            </a:r>
            <a:r>
              <a:rPr lang="en-US" sz="1800" dirty="0" smtClean="0"/>
              <a:t>=0.43 GeV</a:t>
            </a:r>
            <a:r>
              <a:rPr lang="en-US" sz="1800" b="1" baseline="30000" dirty="0" smtClean="0"/>
              <a:t>2</a:t>
            </a:r>
            <a:endParaRPr lang="en-US" sz="1800" b="1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Diffractive </a:t>
            </a:r>
            <a:r>
              <a:rPr lang="en-US" sz="2000" dirty="0" err="1" smtClean="0"/>
              <a:t>ansatz</a:t>
            </a:r>
            <a:r>
              <a:rPr lang="en-US" sz="2000" dirty="0" smtClean="0"/>
              <a:t> from J. D. </a:t>
            </a:r>
            <a:r>
              <a:rPr lang="en-US" sz="2000" dirty="0" err="1" smtClean="0"/>
              <a:t>Bjorken</a:t>
            </a:r>
            <a:r>
              <a:rPr lang="en-US" sz="2000" dirty="0" smtClean="0"/>
              <a:t>, PRD3, 1382 (1971).</a:t>
            </a:r>
          </a:p>
          <a:p>
            <a:pPr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Non-resonant contributions in  </a:t>
            </a:r>
            <a:r>
              <a:rPr lang="en-US" sz="2000" b="1" kern="0" dirty="0" err="1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r</a:t>
            </a:r>
            <a:r>
              <a:rPr lang="en-US" sz="2000" b="1" kern="0" dirty="0" err="1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p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isobar channel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1136469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45524" y="1985554"/>
          <a:ext cx="2866019" cy="1005839"/>
        </p:xfrm>
        <a:graphic>
          <a:graphicData uri="http://schemas.openxmlformats.org/presentationml/2006/ole">
            <p:oleObj spid="_x0000_s266242" name="Equation" r:id="rId3" imgW="977760" imgH="5839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11544" y="2028148"/>
            <a:ext cx="402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Good approximation for t&lt;1.0 GeV</a:t>
            </a:r>
            <a:r>
              <a:rPr lang="en-US" sz="1800" b="1" baseline="30000" dirty="0" smtClean="0"/>
              <a:t>2</a:t>
            </a:r>
            <a:r>
              <a:rPr lang="en-US" sz="1800" dirty="0" smtClean="0"/>
              <a:t>; at larger t full </a:t>
            </a:r>
            <a:r>
              <a:rPr lang="en-US" sz="1800" b="1" dirty="0" err="1" smtClean="0">
                <a:latin typeface="Symbol" pitchFamily="18" charset="2"/>
              </a:rPr>
              <a:t>r</a:t>
            </a:r>
            <a:r>
              <a:rPr lang="en-US" sz="1800" dirty="0" err="1" smtClean="0"/>
              <a:t>p</a:t>
            </a:r>
            <a:r>
              <a:rPr lang="en-US" sz="1800" dirty="0" smtClean="0"/>
              <a:t> amplitudes are dominated by N*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206651"/>
            <a:ext cx="787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b=b(</a:t>
            </a:r>
            <a:r>
              <a:rPr lang="en-US" sz="1800" dirty="0" err="1" smtClean="0"/>
              <a:t>L</a:t>
            </a:r>
            <a:r>
              <a:rPr lang="en-US" sz="1800" baseline="-25000" dirty="0" err="1" smtClean="0"/>
              <a:t>fluct</a:t>
            </a:r>
            <a:r>
              <a:rPr lang="en-US" sz="1800" dirty="0" smtClean="0"/>
              <a:t>) from </a:t>
            </a:r>
            <a:r>
              <a:rPr lang="en-US" sz="1800" dirty="0" err="1" smtClean="0"/>
              <a:t>D.G.Cassel</a:t>
            </a:r>
            <a:r>
              <a:rPr lang="en-US" sz="1800" dirty="0" smtClean="0"/>
              <a:t> et al, PRD24, 2878 (1981). 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53543"/>
            <a:ext cx="746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JM model improvement A=A(W,Q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), essential in N* area at W&lt;1.8 </a:t>
            </a:r>
            <a:r>
              <a:rPr lang="en-US" sz="1800" dirty="0" err="1" smtClean="0">
                <a:solidFill>
                  <a:srgbClr val="FF0000"/>
                </a:solidFill>
              </a:rPr>
              <a:t>GeV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64050" y="3302000"/>
          <a:ext cx="215900" cy="254000"/>
        </p:xfrm>
        <a:graphic>
          <a:graphicData uri="http://schemas.openxmlformats.org/presentationml/2006/ole">
            <p:oleObj spid="_x0000_s266243" name="Equation" r:id="rId4" imgW="215640" imgH="2538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37292" y="4358821"/>
          <a:ext cx="3626757" cy="1813379"/>
        </p:xfrm>
        <a:graphic>
          <a:graphicData uri="http://schemas.openxmlformats.org/presentationml/2006/ole">
            <p:oleObj spid="_x0000_s266244" name="Equation" r:id="rId5" imgW="2158920" imgH="10792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94514" y="4358821"/>
            <a:ext cx="3592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L=0.77 </a:t>
            </a:r>
            <a:r>
              <a:rPr lang="en-US" sz="1800" dirty="0" err="1" smtClean="0"/>
              <a:t>GeV</a:t>
            </a:r>
            <a:r>
              <a:rPr lang="en-US" sz="1800" dirty="0" smtClean="0"/>
              <a:t>     A=12 </a:t>
            </a:r>
            <a:endParaRPr lang="en-US" sz="1800" b="1" baseline="30000" dirty="0" smtClean="0"/>
          </a:p>
          <a:p>
            <a:r>
              <a:rPr lang="en-US" sz="1800" dirty="0" smtClean="0"/>
              <a:t>D</a:t>
            </a:r>
            <a:r>
              <a:rPr lang="en-US" sz="1800" b="1" baseline="-25000" dirty="0" smtClean="0">
                <a:latin typeface="Symbol" pitchFamily="18" charset="2"/>
              </a:rPr>
              <a:t>l</a:t>
            </a:r>
            <a:r>
              <a:rPr lang="en-US" sz="1800" dirty="0" smtClean="0"/>
              <a:t>=0.30 </a:t>
            </a:r>
            <a:r>
              <a:rPr lang="en-US" sz="1800" dirty="0" err="1" smtClean="0"/>
              <a:t>GeV</a:t>
            </a:r>
            <a:r>
              <a:rPr lang="en-US" sz="1800" dirty="0" smtClean="0"/>
              <a:t>   D=0.25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All details in:</a:t>
            </a:r>
          </a:p>
          <a:p>
            <a:r>
              <a:rPr lang="en-US" sz="1800" dirty="0" err="1" smtClean="0"/>
              <a:t>N.V.Shvedunov</a:t>
            </a:r>
            <a:r>
              <a:rPr lang="en-US" sz="1800" dirty="0" smtClean="0"/>
              <a:t> et al, Phys of Atom. </a:t>
            </a:r>
            <a:r>
              <a:rPr lang="en-US" sz="1800" dirty="0" err="1" smtClean="0"/>
              <a:t>Nucl</a:t>
            </a:r>
            <a:r>
              <a:rPr lang="en-US" sz="1800" dirty="0" smtClean="0"/>
              <a:t>. 70, 427 (2007).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86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</a:t>
            </a:r>
            <a:r>
              <a:rPr lang="en-US" sz="2000" b="1" kern="0" baseline="30000" dirty="0" smtClean="0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+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2000" b="1" kern="0" baseline="-25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15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(1685), </a:t>
            </a:r>
            <a:r>
              <a:rPr lang="en-US" sz="2000" b="1" kern="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="1" kern="0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b="1" kern="0" dirty="0" smtClean="0">
                <a:solidFill>
                  <a:srgbClr val="FF0000"/>
                </a:solidFill>
              </a:rPr>
              <a:t>P</a:t>
            </a:r>
            <a:r>
              <a:rPr lang="en-US" sz="2000" b="1" kern="0" baseline="-25000" dirty="0" smtClean="0">
                <a:solidFill>
                  <a:srgbClr val="FF0000"/>
                </a:solidFill>
              </a:rPr>
              <a:t>33</a:t>
            </a:r>
            <a:r>
              <a:rPr lang="en-US" sz="2000" b="1" kern="0" baseline="30000" dirty="0" smtClean="0">
                <a:solidFill>
                  <a:srgbClr val="FF0000"/>
                </a:solidFill>
              </a:rPr>
              <a:t>++</a:t>
            </a:r>
            <a:r>
              <a:rPr lang="en-US" sz="2000" b="1" kern="0" dirty="0" smtClean="0">
                <a:solidFill>
                  <a:srgbClr val="FF0000"/>
                </a:solidFill>
              </a:rPr>
              <a:t>(1620)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isobar channels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6250" y="613954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new_high_w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0054" y="613955"/>
            <a:ext cx="3993946" cy="4590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0163" y="823572"/>
            <a:ext cx="387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Evidence in the CLAS data</a:t>
            </a:r>
            <a:endParaRPr lang="en-US" sz="2000" dirty="0"/>
          </a:p>
        </p:txBody>
      </p:sp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>
            <a:off x="457200" y="1491037"/>
            <a:ext cx="4286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9" name="TextBox 8"/>
          <p:cNvSpPr txBox="1"/>
          <p:nvPr/>
        </p:nvSpPr>
        <p:spPr>
          <a:xfrm>
            <a:off x="1156446" y="1231163"/>
            <a:ext cx="281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full JM results with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</a:rPr>
              <a:t>F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15</a:t>
            </a:r>
            <a:r>
              <a:rPr lang="en-US" sz="1600" b="1" dirty="0" smtClean="0">
                <a:solidFill>
                  <a:srgbClr val="FF0000"/>
                </a:solidFill>
              </a:rPr>
              <a:t>(1685) and 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</a:rPr>
              <a:t>P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33</a:t>
            </a:r>
            <a:r>
              <a:rPr lang="en-US" sz="1600" b="1" dirty="0" smtClean="0">
                <a:solidFill>
                  <a:srgbClr val="FF0000"/>
                </a:solidFill>
              </a:rPr>
              <a:t>(1620) implemented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57200" y="2513013"/>
            <a:ext cx="4286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1156446" y="2214560"/>
            <a:ext cx="281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full JM results without these channels </a:t>
            </a:r>
          </a:p>
          <a:p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57200" y="3045557"/>
            <a:ext cx="428625" cy="1587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13" name="TextBox 12"/>
          <p:cNvSpPr txBox="1"/>
          <p:nvPr/>
        </p:nvSpPr>
        <p:spPr>
          <a:xfrm>
            <a:off x="1331259" y="2860891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 smtClean="0">
                <a:solidFill>
                  <a:schemeClr val="accent2"/>
                </a:solidFill>
              </a:rPr>
              <a:t>+</a:t>
            </a:r>
            <a:r>
              <a:rPr lang="en-US" sz="1800" b="1" dirty="0" smtClean="0">
                <a:solidFill>
                  <a:schemeClr val="accent2"/>
                </a:solidFill>
              </a:rPr>
              <a:t>F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15</a:t>
            </a:r>
            <a:r>
              <a:rPr lang="en-US" sz="1800" b="1" dirty="0" smtClean="0">
                <a:solidFill>
                  <a:schemeClr val="accent2"/>
                </a:solidFill>
              </a:rPr>
              <a:t>(1685)</a:t>
            </a:r>
            <a:endParaRPr lang="en-US" sz="1800" dirty="0">
              <a:solidFill>
                <a:schemeClr val="accent2"/>
              </a:solidFill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57200" y="3509682"/>
            <a:ext cx="4286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6" name="TextBox 15"/>
          <p:cNvSpPr txBox="1"/>
          <p:nvPr/>
        </p:nvSpPr>
        <p:spPr>
          <a:xfrm>
            <a:off x="1356907" y="3230223"/>
            <a:ext cx="13532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Symbol" pitchFamily="18" charset="2"/>
              </a:rPr>
              <a:t>p</a:t>
            </a:r>
            <a:r>
              <a:rPr lang="en-US" sz="1800" b="1" baseline="30000" dirty="0" smtClean="0"/>
              <a:t>-</a:t>
            </a:r>
            <a:r>
              <a:rPr lang="en-US" sz="1800" b="1" dirty="0" smtClean="0"/>
              <a:t>P</a:t>
            </a:r>
            <a:r>
              <a:rPr lang="en-US" sz="1800" b="1" baseline="-25000" dirty="0" smtClean="0"/>
              <a:t>33</a:t>
            </a:r>
            <a:r>
              <a:rPr lang="en-US" sz="1800" b="1" dirty="0" smtClean="0"/>
              <a:t>(1620)</a:t>
            </a:r>
            <a:endParaRPr lang="en-US" sz="1800" dirty="0" smtClean="0"/>
          </a:p>
          <a:p>
            <a:endParaRPr lang="en-US" sz="2000" dirty="0"/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56251" y="4132140"/>
          <a:ext cx="4798138" cy="842963"/>
        </p:xfrm>
        <a:graphic>
          <a:graphicData uri="http://schemas.openxmlformats.org/presentationml/2006/ole">
            <p:oleObj spid="_x0000_s267266" name="Equation" r:id="rId4" imgW="4051080" imgH="58392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" y="3762808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="1" baseline="30000" dirty="0" smtClean="0">
                <a:solidFill>
                  <a:schemeClr val="accent2"/>
                </a:solidFill>
              </a:rPr>
              <a:t>+</a:t>
            </a:r>
            <a:r>
              <a:rPr lang="en-US" sz="1800" b="1" dirty="0" smtClean="0">
                <a:solidFill>
                  <a:schemeClr val="accent2"/>
                </a:solidFill>
              </a:rPr>
              <a:t>F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15</a:t>
            </a:r>
            <a:r>
              <a:rPr lang="en-US" sz="1800" b="1" dirty="0" smtClean="0">
                <a:solidFill>
                  <a:schemeClr val="accent2"/>
                </a:solidFill>
              </a:rPr>
              <a:t>(1685) amplitude:</a:t>
            </a:r>
            <a:endParaRPr lang="en-US" sz="1800" dirty="0">
              <a:solidFill>
                <a:schemeClr val="accent2"/>
              </a:solidFill>
            </a:endParaRPr>
          </a:p>
        </p:txBody>
      </p:sp>
      <p:graphicFrame>
        <p:nvGraphicFramePr>
          <p:cNvPr id="378883" name="Object 3"/>
          <p:cNvGraphicFramePr>
            <a:graphicFrameLocks noChangeAspect="1"/>
          </p:cNvGraphicFramePr>
          <p:nvPr/>
        </p:nvGraphicFramePr>
        <p:xfrm>
          <a:off x="38100" y="5508625"/>
          <a:ext cx="6184900" cy="812800"/>
        </p:xfrm>
        <a:graphic>
          <a:graphicData uri="http://schemas.openxmlformats.org/presentationml/2006/ole">
            <p:oleObj spid="_x0000_s267267" name="Equation" r:id="rId5" imgW="4343400" imgH="57132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0279" y="5130515"/>
            <a:ext cx="3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Symbol" pitchFamily="18" charset="2"/>
              </a:rPr>
              <a:t>p</a:t>
            </a:r>
            <a:r>
              <a:rPr lang="en-US" sz="1800" b="1" baseline="30000" dirty="0" smtClean="0"/>
              <a:t>-</a:t>
            </a:r>
            <a:r>
              <a:rPr lang="en-US" sz="1800" b="1" dirty="0" smtClean="0"/>
              <a:t>P</a:t>
            </a:r>
            <a:r>
              <a:rPr lang="en-US" sz="1800" b="1" baseline="-25000" dirty="0" smtClean="0"/>
              <a:t>33</a:t>
            </a:r>
            <a:r>
              <a:rPr lang="en-US" sz="1800" b="1" dirty="0" smtClean="0"/>
              <a:t>(1620) amplitude:</a:t>
            </a: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Fully integrated 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  <a:cs typeface="Arial"/>
              </a:rPr>
              <a:t>→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  <a:cs typeface="Arial"/>
              </a:rPr>
              <a:t>p</a:t>
            </a:r>
            <a:r>
              <a:rPr lang="en-US" sz="2400" baseline="30000" dirty="0" err="1" smtClean="0">
                <a:solidFill>
                  <a:srgbClr val="FF0000"/>
                </a:solidFill>
                <a:latin typeface="+mn-lt"/>
                <a:cs typeface="Arial"/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  <a:cs typeface="Arial"/>
              </a:rPr>
              <a:t>p</a:t>
            </a:r>
            <a:r>
              <a:rPr lang="en-US" sz="2400" baseline="30000" dirty="0" smtClean="0">
                <a:solidFill>
                  <a:srgbClr val="FF0000"/>
                </a:solidFill>
                <a:latin typeface="+mn-lt"/>
                <a:cs typeface="Arial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Arial"/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cross sections, and the contributions from various isobar channels and direct 2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production</a:t>
            </a:r>
          </a:p>
        </p:txBody>
      </p:sp>
      <p:sp>
        <p:nvSpPr>
          <p:cNvPr id="70659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0660" name="Picture 5" descr="total_channel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300" y="1254125"/>
            <a:ext cx="51863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5368925" y="1846263"/>
            <a:ext cx="1920875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Q</a:t>
            </a:r>
            <a:r>
              <a:rPr lang="en-US" sz="2000" baseline="30000"/>
              <a:t>2</a:t>
            </a:r>
            <a:r>
              <a:rPr lang="en-US" sz="2000"/>
              <a:t>=0.95 GeV</a:t>
            </a:r>
            <a:r>
              <a:rPr lang="en-US" sz="2000" baseline="30000"/>
              <a:t>2</a:t>
            </a:r>
          </a:p>
        </p:txBody>
      </p:sp>
      <p:cxnSp>
        <p:nvCxnSpPr>
          <p:cNvPr id="70662" name="Straight Connector 8"/>
          <p:cNvCxnSpPr>
            <a:cxnSpLocks noChangeShapeType="1"/>
          </p:cNvCxnSpPr>
          <p:nvPr/>
        </p:nvCxnSpPr>
        <p:spPr bwMode="auto">
          <a:xfrm>
            <a:off x="209550" y="1846263"/>
            <a:ext cx="50958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0663" name="TextBox 11"/>
          <p:cNvSpPr txBox="1">
            <a:spLocks noChangeArrowheads="1"/>
          </p:cNvSpPr>
          <p:nvPr/>
        </p:nvSpPr>
        <p:spPr bwMode="auto">
          <a:xfrm>
            <a:off x="939800" y="1646238"/>
            <a:ext cx="186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full calculation</a:t>
            </a:r>
          </a:p>
        </p:txBody>
      </p:sp>
      <p:cxnSp>
        <p:nvCxnSpPr>
          <p:cNvPr id="70664" name="Straight Connector 12"/>
          <p:cNvCxnSpPr>
            <a:cxnSpLocks noChangeShapeType="1"/>
          </p:cNvCxnSpPr>
          <p:nvPr/>
        </p:nvCxnSpPr>
        <p:spPr bwMode="auto">
          <a:xfrm>
            <a:off x="209550" y="2638425"/>
            <a:ext cx="509588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0665" name="TextBox 13"/>
          <p:cNvSpPr txBox="1">
            <a:spLocks noChangeArrowheads="1"/>
          </p:cNvSpPr>
          <p:nvPr/>
        </p:nvSpPr>
        <p:spPr bwMode="auto">
          <a:xfrm>
            <a:off x="939800" y="2454275"/>
            <a:ext cx="684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aseline="30000">
                <a:solidFill>
                  <a:srgbClr val="FF0000"/>
                </a:solidFill>
              </a:rPr>
              <a:t>-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800" baseline="30000">
                <a:solidFill>
                  <a:srgbClr val="FF0000"/>
                </a:solidFill>
              </a:rPr>
              <a:t>++</a:t>
            </a:r>
          </a:p>
        </p:txBody>
      </p:sp>
      <p:cxnSp>
        <p:nvCxnSpPr>
          <p:cNvPr id="70666" name="Straight Connector 14"/>
          <p:cNvCxnSpPr>
            <a:cxnSpLocks noChangeShapeType="1"/>
          </p:cNvCxnSpPr>
          <p:nvPr/>
        </p:nvCxnSpPr>
        <p:spPr bwMode="auto">
          <a:xfrm>
            <a:off x="209550" y="3051175"/>
            <a:ext cx="509588" cy="0"/>
          </a:xfrm>
          <a:prstGeom prst="line">
            <a:avLst/>
          </a:prstGeom>
          <a:noFill/>
          <a:ln w="15875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70667" name="TextBox 15"/>
          <p:cNvSpPr txBox="1">
            <a:spLocks noChangeArrowheads="1"/>
          </p:cNvSpPr>
          <p:nvPr/>
        </p:nvSpPr>
        <p:spPr bwMode="auto">
          <a:xfrm>
            <a:off x="939800" y="2865438"/>
            <a:ext cx="61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800" baseline="30000">
                <a:solidFill>
                  <a:schemeClr val="accent2"/>
                </a:solidFill>
              </a:rPr>
              <a:t>+</a:t>
            </a:r>
            <a:r>
              <a:rPr lang="en-US" sz="1800" b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1800" b="1" baseline="30000">
                <a:solidFill>
                  <a:schemeClr val="accent2"/>
                </a:solidFill>
                <a:latin typeface="Symbol" pitchFamily="18" charset="2"/>
              </a:rPr>
              <a:t>0</a:t>
            </a:r>
            <a:endParaRPr lang="en-US" sz="1800" baseline="30000">
              <a:solidFill>
                <a:schemeClr val="accent2"/>
              </a:solidFill>
            </a:endParaRPr>
          </a:p>
        </p:txBody>
      </p:sp>
      <p:cxnSp>
        <p:nvCxnSpPr>
          <p:cNvPr id="70668" name="Straight Connector 16"/>
          <p:cNvCxnSpPr>
            <a:cxnSpLocks noChangeShapeType="1"/>
          </p:cNvCxnSpPr>
          <p:nvPr/>
        </p:nvCxnSpPr>
        <p:spPr bwMode="auto">
          <a:xfrm>
            <a:off x="203200" y="3462338"/>
            <a:ext cx="508000" cy="0"/>
          </a:xfrm>
          <a:prstGeom prst="line">
            <a:avLst/>
          </a:prstGeom>
          <a:noFill/>
          <a:ln w="1587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8" name="TextBox 17"/>
          <p:cNvSpPr txBox="1"/>
          <p:nvPr/>
        </p:nvSpPr>
        <p:spPr>
          <a:xfrm>
            <a:off x="939800" y="3276600"/>
            <a:ext cx="1463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C000"/>
                </a:solidFill>
                <a:latin typeface="Symbol" pitchFamily="18" charset="2"/>
              </a:rPr>
              <a:t>p</a:t>
            </a:r>
            <a:r>
              <a:rPr lang="en-US" sz="1800" baseline="30000" dirty="0">
                <a:solidFill>
                  <a:srgbClr val="FFC000"/>
                </a:solidFill>
              </a:rPr>
              <a:t>+</a:t>
            </a:r>
            <a:r>
              <a:rPr lang="en-US" sz="1800" b="1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+mn-lt"/>
              </a:rPr>
              <a:t>D</a:t>
            </a:r>
            <a:r>
              <a:rPr lang="en-US" sz="1800" baseline="-25000" dirty="0">
                <a:solidFill>
                  <a:srgbClr val="FFC000"/>
                </a:solidFill>
                <a:latin typeface="+mn-lt"/>
              </a:rPr>
              <a:t>13</a:t>
            </a:r>
            <a:r>
              <a:rPr lang="en-US" sz="1800" dirty="0">
                <a:solidFill>
                  <a:srgbClr val="FFC000"/>
                </a:solidFill>
                <a:latin typeface="+mn-lt"/>
              </a:rPr>
              <a:t>(1520)</a:t>
            </a:r>
            <a:endParaRPr lang="en-US" sz="1800" baseline="30000" dirty="0">
              <a:solidFill>
                <a:srgbClr val="FFC000"/>
              </a:solidFill>
              <a:latin typeface="+mn-lt"/>
            </a:endParaRPr>
          </a:p>
        </p:txBody>
      </p:sp>
      <p:cxnSp>
        <p:nvCxnSpPr>
          <p:cNvPr id="70670" name="Straight Connector 18"/>
          <p:cNvCxnSpPr>
            <a:cxnSpLocks noChangeShapeType="1"/>
          </p:cNvCxnSpPr>
          <p:nvPr/>
        </p:nvCxnSpPr>
        <p:spPr bwMode="auto">
          <a:xfrm>
            <a:off x="209550" y="3970338"/>
            <a:ext cx="509588" cy="0"/>
          </a:xfrm>
          <a:prstGeom prst="line">
            <a:avLst/>
          </a:prstGeom>
          <a:noFill/>
          <a:ln w="15875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20" name="TextBox 19"/>
          <p:cNvSpPr txBox="1"/>
          <p:nvPr/>
        </p:nvSpPr>
        <p:spPr>
          <a:xfrm>
            <a:off x="939800" y="3786188"/>
            <a:ext cx="14366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sz="1800" baseline="30000" dirty="0">
                <a:solidFill>
                  <a:schemeClr val="accent1"/>
                </a:solidFill>
              </a:rPr>
              <a:t>+</a:t>
            </a:r>
            <a:r>
              <a:rPr lang="en-US" sz="1800" b="1" dirty="0">
                <a:solidFill>
                  <a:schemeClr val="accent1"/>
                </a:solidFill>
                <a:latin typeface="Symbol" pitchFamily="18" charset="2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F</a:t>
            </a:r>
            <a:r>
              <a:rPr lang="en-US" sz="1800" baseline="-25000" dirty="0">
                <a:solidFill>
                  <a:schemeClr val="accent1"/>
                </a:solidFill>
                <a:latin typeface="+mn-lt"/>
              </a:rPr>
              <a:t>15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(1685)</a:t>
            </a:r>
            <a:endParaRPr lang="en-US" sz="1800" baseline="3000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70672" name="Straight Connector 20"/>
          <p:cNvCxnSpPr>
            <a:cxnSpLocks noChangeShapeType="1"/>
          </p:cNvCxnSpPr>
          <p:nvPr/>
        </p:nvCxnSpPr>
        <p:spPr bwMode="auto">
          <a:xfrm>
            <a:off x="209550" y="4362450"/>
            <a:ext cx="509588" cy="0"/>
          </a:xfrm>
          <a:prstGeom prst="line">
            <a:avLst/>
          </a:prstGeom>
          <a:noFill/>
          <a:ln w="1587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2" name="TextBox 21"/>
          <p:cNvSpPr txBox="1"/>
          <p:nvPr/>
        </p:nvSpPr>
        <p:spPr>
          <a:xfrm>
            <a:off x="966788" y="4178300"/>
            <a:ext cx="5032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1"/>
                </a:solidFill>
                <a:latin typeface="Symbol" pitchFamily="18" charset="2"/>
              </a:rPr>
              <a:t>r</a:t>
            </a:r>
            <a:r>
              <a:rPr lang="en-US" sz="1800" dirty="0">
                <a:solidFill>
                  <a:schemeClr val="accent1"/>
                </a:solidFill>
              </a:rPr>
              <a:t> p</a:t>
            </a:r>
            <a:endParaRPr lang="en-US" sz="1800" baseline="3000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70674" name="Straight Connector 22"/>
          <p:cNvCxnSpPr>
            <a:cxnSpLocks noChangeShapeType="1"/>
          </p:cNvCxnSpPr>
          <p:nvPr/>
        </p:nvCxnSpPr>
        <p:spPr bwMode="auto">
          <a:xfrm>
            <a:off x="203200" y="4775200"/>
            <a:ext cx="508000" cy="0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4" name="TextBox 23"/>
          <p:cNvSpPr txBox="1"/>
          <p:nvPr/>
        </p:nvSpPr>
        <p:spPr>
          <a:xfrm>
            <a:off x="841375" y="4589463"/>
            <a:ext cx="14493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aseline="30000" dirty="0">
                <a:solidFill>
                  <a:srgbClr val="FF0000"/>
                </a:solidFill>
              </a:rPr>
              <a:t>+</a:t>
            </a:r>
            <a:r>
              <a:rPr lang="en-US" sz="1800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1800" baseline="-25000" dirty="0">
                <a:solidFill>
                  <a:srgbClr val="FF0000"/>
                </a:solidFill>
                <a:latin typeface="+mn-lt"/>
              </a:rPr>
              <a:t>33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(1640)</a:t>
            </a:r>
            <a:endParaRPr lang="en-US" sz="1800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0676" name="Straight Connector 24"/>
          <p:cNvCxnSpPr>
            <a:cxnSpLocks noChangeShapeType="1"/>
          </p:cNvCxnSpPr>
          <p:nvPr/>
        </p:nvCxnSpPr>
        <p:spPr bwMode="auto">
          <a:xfrm>
            <a:off x="203200" y="5507038"/>
            <a:ext cx="508000" cy="0"/>
          </a:xfrm>
          <a:prstGeom prst="line">
            <a:avLst/>
          </a:prstGeom>
          <a:noFill/>
          <a:ln w="15875" algn="ctr">
            <a:solidFill>
              <a:srgbClr val="CC3399"/>
            </a:solidFill>
            <a:round/>
            <a:headEnd/>
            <a:tailEnd/>
          </a:ln>
        </p:spPr>
      </p:cxnSp>
      <p:sp>
        <p:nvSpPr>
          <p:cNvPr id="70677" name="TextBox 25"/>
          <p:cNvSpPr txBox="1">
            <a:spLocks noChangeArrowheads="1"/>
          </p:cNvSpPr>
          <p:nvPr/>
        </p:nvSpPr>
        <p:spPr bwMode="auto">
          <a:xfrm>
            <a:off x="841375" y="5321300"/>
            <a:ext cx="237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3399"/>
                </a:solidFill>
              </a:rPr>
              <a:t>direct 2</a:t>
            </a:r>
            <a:r>
              <a:rPr lang="en-US" sz="1800" b="1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800">
                <a:solidFill>
                  <a:srgbClr val="CC3399"/>
                </a:solidFill>
              </a:rPr>
              <a:t>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8766175" cy="639763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Input for 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smtClean="0">
                <a:solidFill>
                  <a:srgbClr val="FF0000"/>
                </a:solidFill>
              </a:rPr>
              <a:t>/N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smtClean="0">
                <a:solidFill>
                  <a:srgbClr val="FF0000"/>
                </a:solidFill>
              </a:rPr>
              <a:t> coupled channel analysis : partial waves of total spin J for non-resonant helicity amplitudes in 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000" baseline="30000" smtClean="0">
                <a:solidFill>
                  <a:srgbClr val="FF0000"/>
                </a:solidFill>
              </a:rPr>
              <a:t>-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baseline="30000" smtClean="0">
                <a:solidFill>
                  <a:srgbClr val="FF0000"/>
                </a:solidFill>
              </a:rPr>
              <a:t>++</a:t>
            </a:r>
            <a:r>
              <a:rPr lang="en-US" sz="2000" smtClean="0">
                <a:solidFill>
                  <a:srgbClr val="FF0000"/>
                </a:solidFill>
              </a:rPr>
              <a:t> isobar channel</a:t>
            </a:r>
          </a:p>
        </p:txBody>
      </p:sp>
      <p:pic>
        <p:nvPicPr>
          <p:cNvPr id="3076" name="Content Placeholder 3" descr="pw_pidel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549275"/>
            <a:ext cx="6218238" cy="6216650"/>
          </a:xfrm>
        </p:spPr>
      </p:pic>
      <p:sp>
        <p:nvSpPr>
          <p:cNvPr id="3077" name="Line 4"/>
          <p:cNvSpPr>
            <a:spLocks noChangeShapeType="1"/>
          </p:cNvSpPr>
          <p:nvPr/>
        </p:nvSpPr>
        <p:spPr bwMode="auto">
          <a:xfrm flipV="1">
            <a:off x="0" y="725488"/>
            <a:ext cx="91440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8" name="Picture 4" descr="newlogo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4179888" y="1639888"/>
            <a:ext cx="4586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Born terms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4383088" y="4395788"/>
            <a:ext cx="4586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Extra contact terms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890588" y="1639888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1712913" y="95885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J</a:t>
            </a:r>
          </a:p>
        </p:txBody>
      </p:sp>
      <p:sp>
        <p:nvSpPr>
          <p:cNvPr id="3083" name="TextBox 13"/>
          <p:cNvSpPr txBox="1">
            <a:spLocks noChangeArrowheads="1"/>
          </p:cNvSpPr>
          <p:nvPr/>
        </p:nvSpPr>
        <p:spPr bwMode="auto">
          <a:xfrm>
            <a:off x="1546225" y="1455738"/>
            <a:ext cx="50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/>
              <a:t>1/2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890588" y="2009775"/>
            <a:ext cx="419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Box 15"/>
          <p:cNvSpPr txBox="1">
            <a:spLocks noChangeArrowheads="1"/>
          </p:cNvSpPr>
          <p:nvPr/>
        </p:nvSpPr>
        <p:spPr bwMode="auto">
          <a:xfrm>
            <a:off x="1546225" y="18240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0000"/>
                </a:solidFill>
              </a:rPr>
              <a:t>3/2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890588" y="2392363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TextBox 17"/>
          <p:cNvSpPr txBox="1">
            <a:spLocks noChangeArrowheads="1"/>
          </p:cNvSpPr>
          <p:nvPr/>
        </p:nvSpPr>
        <p:spPr bwMode="auto">
          <a:xfrm>
            <a:off x="1546225" y="220662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accent2"/>
                </a:solidFill>
              </a:rPr>
              <a:t>5/2</a:t>
            </a:r>
          </a:p>
        </p:txBody>
      </p:sp>
      <p:sp>
        <p:nvSpPr>
          <p:cNvPr id="3088" name="TextBox 18"/>
          <p:cNvSpPr txBox="1">
            <a:spLocks noChangeArrowheads="1"/>
          </p:cNvSpPr>
          <p:nvPr/>
        </p:nvSpPr>
        <p:spPr bwMode="auto">
          <a:xfrm>
            <a:off x="196850" y="5181600"/>
            <a:ext cx="30337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Will be used for N* studies in coupled channel approach developing by EBAC.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4150" y="2576513"/>
          <a:ext cx="2687638" cy="2474912"/>
        </p:xfrm>
        <a:graphic>
          <a:graphicData uri="http://schemas.openxmlformats.org/presentationml/2006/ole">
            <p:oleObj spid="_x0000_s269314" name="Equation" r:id="rId5" imgW="1333440" imgH="9651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211138"/>
            <a:ext cx="8283575" cy="6858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  <a:ea typeface="MS PGothic" pitchFamily="34" charset="-128"/>
              </a:rPr>
              <a:t>Meson-baryon dressing vs Quark core contribution  in N</a:t>
            </a:r>
            <a:r>
              <a:rPr lang="el-GR" sz="2400" smtClean="0">
                <a:solidFill>
                  <a:srgbClr val="FF0000"/>
                </a:solidFill>
                <a:ea typeface="MS PGothic" pitchFamily="34" charset="-128"/>
              </a:rPr>
              <a:t>Δ</a:t>
            </a:r>
            <a:r>
              <a:rPr lang="en-US" sz="2400" smtClean="0">
                <a:solidFill>
                  <a:srgbClr val="FF0000"/>
                </a:solidFill>
                <a:ea typeface="MS PGothic" pitchFamily="34" charset="-128"/>
              </a:rPr>
              <a:t> Transition Form Factor – G</a:t>
            </a:r>
            <a:r>
              <a:rPr lang="en-US" sz="2400" baseline="-25000" smtClean="0">
                <a:solidFill>
                  <a:srgbClr val="FF0000"/>
                </a:solidFill>
                <a:ea typeface="MS PGothic" pitchFamily="34" charset="-128"/>
              </a:rPr>
              <a:t>M.  </a:t>
            </a:r>
            <a:r>
              <a:rPr lang="en-US" sz="2400" smtClean="0">
                <a:solidFill>
                  <a:srgbClr val="FF0000"/>
                </a:solidFill>
                <a:ea typeface="MS PGothic" pitchFamily="34" charset="-128"/>
              </a:rPr>
              <a:t>EBAC analysis.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52400" y="4343400"/>
            <a:ext cx="3581400" cy="1749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/>
              <a:t>    Within the framework of relativistic QM  [</a:t>
            </a:r>
            <a:r>
              <a:rPr lang="en-US" sz="1800">
                <a:latin typeface="Times New Roman" pitchFamily="18" charset="0"/>
              </a:rPr>
              <a:t>B.Julia-Diaz </a:t>
            </a:r>
            <a:r>
              <a:rPr lang="en-US" sz="1800" i="1">
                <a:latin typeface="Times New Roman" pitchFamily="18" charset="0"/>
              </a:rPr>
              <a:t>et al</a:t>
            </a:r>
            <a:r>
              <a:rPr lang="en-US" sz="1800">
                <a:latin typeface="Times New Roman" pitchFamily="18" charset="0"/>
              </a:rPr>
              <a:t>., PRC 69, 035212 (2004</a:t>
            </a:r>
            <a:r>
              <a:rPr lang="en-US" sz="1800"/>
              <a:t>)], </a:t>
            </a:r>
            <a:r>
              <a:rPr lang="en-US" sz="1800">
                <a:latin typeface="Comic Sans MS" pitchFamily="66" charset="0"/>
              </a:rPr>
              <a:t>the bare-core contribution is very well described by the three-quark component of the wf.</a:t>
            </a:r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87313" y="1044575"/>
            <a:ext cx="3646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n-US">
                <a:latin typeface="Comic Sans MS" pitchFamily="66" charset="0"/>
              </a:rPr>
              <a:t> </a:t>
            </a:r>
            <a:r>
              <a:rPr lang="en-US" sz="1800">
                <a:latin typeface="Comic Sans MS" pitchFamily="66" charset="0"/>
              </a:rPr>
              <a:t>One third of G</a:t>
            </a:r>
            <a:r>
              <a:rPr lang="en-US" sz="1800" baseline="30000">
                <a:latin typeface="Comic Sans MS" pitchFamily="66" charset="0"/>
              </a:rPr>
              <a:t>*</a:t>
            </a:r>
            <a:r>
              <a:rPr lang="en-US" sz="1800" baseline="-25000">
                <a:latin typeface="Comic Sans MS" pitchFamily="66" charset="0"/>
              </a:rPr>
              <a:t>M</a:t>
            </a:r>
            <a:r>
              <a:rPr lang="en-US" sz="1800">
                <a:latin typeface="Comic Sans MS" pitchFamily="66" charset="0"/>
              </a:rPr>
              <a:t> at low Q</a:t>
            </a:r>
            <a:r>
              <a:rPr lang="en-US" sz="1800" baseline="30000">
                <a:latin typeface="Comic Sans MS" pitchFamily="66" charset="0"/>
              </a:rPr>
              <a:t>2</a:t>
            </a:r>
            <a:r>
              <a:rPr lang="en-US" sz="1800">
                <a:latin typeface="Comic Sans MS" pitchFamily="66" charset="0"/>
              </a:rPr>
              <a:t> is due  to contributions from meson–baryon (MB) dressing:</a:t>
            </a:r>
          </a:p>
        </p:txBody>
      </p:sp>
      <p:grpSp>
        <p:nvGrpSpPr>
          <p:cNvPr id="86021" name="Group 10"/>
          <p:cNvGrpSpPr>
            <a:grpSpLocks/>
          </p:cNvGrpSpPr>
          <p:nvPr/>
        </p:nvGrpSpPr>
        <p:grpSpPr bwMode="auto">
          <a:xfrm>
            <a:off x="3983038" y="1147763"/>
            <a:ext cx="5014912" cy="5013325"/>
            <a:chOff x="2577" y="777"/>
            <a:chExt cx="3159" cy="3159"/>
          </a:xfrm>
        </p:grpSpPr>
        <p:sp>
          <p:nvSpPr>
            <p:cNvPr id="8603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577" y="937"/>
              <a:ext cx="3039" cy="2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Rectangle 12"/>
            <p:cNvSpPr>
              <a:spLocks noChangeArrowheads="1"/>
            </p:cNvSpPr>
            <p:nvPr/>
          </p:nvSpPr>
          <p:spPr bwMode="auto">
            <a:xfrm>
              <a:off x="2577" y="777"/>
              <a:ext cx="3159" cy="315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Rectangle 13"/>
            <p:cNvSpPr>
              <a:spLocks noChangeArrowheads="1"/>
            </p:cNvSpPr>
            <p:nvPr/>
          </p:nvSpPr>
          <p:spPr bwMode="auto">
            <a:xfrm>
              <a:off x="2893" y="1093"/>
              <a:ext cx="2527" cy="25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4"/>
            <p:cNvSpPr>
              <a:spLocks/>
            </p:cNvSpPr>
            <p:nvPr/>
          </p:nvSpPr>
          <p:spPr bwMode="auto">
            <a:xfrm>
              <a:off x="4916" y="3747"/>
              <a:ext cx="61" cy="79"/>
            </a:xfrm>
            <a:custGeom>
              <a:avLst/>
              <a:gdLst>
                <a:gd name="T0" fmla="*/ 23 w 61"/>
                <a:gd name="T1" fmla="*/ 0 h 79"/>
                <a:gd name="T2" fmla="*/ 15 w 61"/>
                <a:gd name="T3" fmla="*/ 4 h 79"/>
                <a:gd name="T4" fmla="*/ 8 w 61"/>
                <a:gd name="T5" fmla="*/ 11 h 79"/>
                <a:gd name="T6" fmla="*/ 4 w 61"/>
                <a:gd name="T7" fmla="*/ 18 h 79"/>
                <a:gd name="T8" fmla="*/ 0 w 61"/>
                <a:gd name="T9" fmla="*/ 30 h 79"/>
                <a:gd name="T10" fmla="*/ 0 w 61"/>
                <a:gd name="T11" fmla="*/ 48 h 79"/>
                <a:gd name="T12" fmla="*/ 4 w 61"/>
                <a:gd name="T13" fmla="*/ 59 h 79"/>
                <a:gd name="T14" fmla="*/ 8 w 61"/>
                <a:gd name="T15" fmla="*/ 68 h 79"/>
                <a:gd name="T16" fmla="*/ 15 w 61"/>
                <a:gd name="T17" fmla="*/ 75 h 79"/>
                <a:gd name="T18" fmla="*/ 23 w 61"/>
                <a:gd name="T19" fmla="*/ 79 h 79"/>
                <a:gd name="T20" fmla="*/ 37 w 61"/>
                <a:gd name="T21" fmla="*/ 79 h 79"/>
                <a:gd name="T22" fmla="*/ 46 w 61"/>
                <a:gd name="T23" fmla="*/ 75 h 79"/>
                <a:gd name="T24" fmla="*/ 53 w 61"/>
                <a:gd name="T25" fmla="*/ 68 h 79"/>
                <a:gd name="T26" fmla="*/ 57 w 61"/>
                <a:gd name="T27" fmla="*/ 59 h 79"/>
                <a:gd name="T28" fmla="*/ 61 w 61"/>
                <a:gd name="T29" fmla="*/ 48 h 79"/>
                <a:gd name="T30" fmla="*/ 61 w 61"/>
                <a:gd name="T31" fmla="*/ 30 h 79"/>
                <a:gd name="T32" fmla="*/ 57 w 61"/>
                <a:gd name="T33" fmla="*/ 18 h 79"/>
                <a:gd name="T34" fmla="*/ 53 w 61"/>
                <a:gd name="T35" fmla="*/ 11 h 79"/>
                <a:gd name="T36" fmla="*/ 46 w 61"/>
                <a:gd name="T37" fmla="*/ 4 h 79"/>
                <a:gd name="T38" fmla="*/ 37 w 61"/>
                <a:gd name="T39" fmla="*/ 0 h 79"/>
                <a:gd name="T40" fmla="*/ 23 w 61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79"/>
                <a:gd name="T65" fmla="*/ 61 w 61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79">
                  <a:moveTo>
                    <a:pt x="23" y="0"/>
                  </a:moveTo>
                  <a:lnTo>
                    <a:pt x="15" y="4"/>
                  </a:lnTo>
                  <a:lnTo>
                    <a:pt x="8" y="11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4" y="59"/>
                  </a:lnTo>
                  <a:lnTo>
                    <a:pt x="8" y="68"/>
                  </a:lnTo>
                  <a:lnTo>
                    <a:pt x="15" y="75"/>
                  </a:lnTo>
                  <a:lnTo>
                    <a:pt x="23" y="79"/>
                  </a:lnTo>
                  <a:lnTo>
                    <a:pt x="37" y="79"/>
                  </a:lnTo>
                  <a:lnTo>
                    <a:pt x="46" y="75"/>
                  </a:lnTo>
                  <a:lnTo>
                    <a:pt x="53" y="68"/>
                  </a:lnTo>
                  <a:lnTo>
                    <a:pt x="57" y="59"/>
                  </a:lnTo>
                  <a:lnTo>
                    <a:pt x="61" y="48"/>
                  </a:lnTo>
                  <a:lnTo>
                    <a:pt x="61" y="30"/>
                  </a:lnTo>
                  <a:lnTo>
                    <a:pt x="57" y="18"/>
                  </a:lnTo>
                  <a:lnTo>
                    <a:pt x="53" y="11"/>
                  </a:lnTo>
                  <a:lnTo>
                    <a:pt x="46" y="4"/>
                  </a:lnTo>
                  <a:lnTo>
                    <a:pt x="37" y="0"/>
                  </a:lnTo>
                  <a:lnTo>
                    <a:pt x="2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Line 15"/>
            <p:cNvSpPr>
              <a:spLocks noChangeShapeType="1"/>
            </p:cNvSpPr>
            <p:nvPr/>
          </p:nvSpPr>
          <p:spPr bwMode="auto">
            <a:xfrm>
              <a:off x="4950" y="3811"/>
              <a:ext cx="23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6"/>
            <p:cNvSpPr>
              <a:spLocks/>
            </p:cNvSpPr>
            <p:nvPr/>
          </p:nvSpPr>
          <p:spPr bwMode="auto">
            <a:xfrm>
              <a:off x="4994" y="3727"/>
              <a:ext cx="26" cy="39"/>
            </a:xfrm>
            <a:custGeom>
              <a:avLst/>
              <a:gdLst>
                <a:gd name="T0" fmla="*/ 1 w 26"/>
                <a:gd name="T1" fmla="*/ 8 h 39"/>
                <a:gd name="T2" fmla="*/ 1 w 26"/>
                <a:gd name="T3" fmla="*/ 7 h 39"/>
                <a:gd name="T4" fmla="*/ 2 w 26"/>
                <a:gd name="T5" fmla="*/ 3 h 39"/>
                <a:gd name="T6" fmla="*/ 5 w 26"/>
                <a:gd name="T7" fmla="*/ 1 h 39"/>
                <a:gd name="T8" fmla="*/ 8 w 26"/>
                <a:gd name="T9" fmla="*/ 0 h 39"/>
                <a:gd name="T10" fmla="*/ 16 w 26"/>
                <a:gd name="T11" fmla="*/ 0 h 39"/>
                <a:gd name="T12" fmla="*/ 21 w 26"/>
                <a:gd name="T13" fmla="*/ 1 h 39"/>
                <a:gd name="T14" fmla="*/ 22 w 26"/>
                <a:gd name="T15" fmla="*/ 3 h 39"/>
                <a:gd name="T16" fmla="*/ 23 w 26"/>
                <a:gd name="T17" fmla="*/ 7 h 39"/>
                <a:gd name="T18" fmla="*/ 23 w 26"/>
                <a:gd name="T19" fmla="*/ 11 h 39"/>
                <a:gd name="T20" fmla="*/ 22 w 26"/>
                <a:gd name="T21" fmla="*/ 15 h 39"/>
                <a:gd name="T22" fmla="*/ 18 w 26"/>
                <a:gd name="T23" fmla="*/ 21 h 39"/>
                <a:gd name="T24" fmla="*/ 0 w 26"/>
                <a:gd name="T25" fmla="*/ 39 h 39"/>
                <a:gd name="T26" fmla="*/ 26 w 26"/>
                <a:gd name="T27" fmla="*/ 39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39"/>
                <a:gd name="T44" fmla="*/ 26 w 26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39">
                  <a:moveTo>
                    <a:pt x="1" y="8"/>
                  </a:moveTo>
                  <a:lnTo>
                    <a:pt x="1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2" y="15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17"/>
            <p:cNvSpPr>
              <a:spLocks/>
            </p:cNvSpPr>
            <p:nvPr/>
          </p:nvSpPr>
          <p:spPr bwMode="auto">
            <a:xfrm>
              <a:off x="5077" y="3731"/>
              <a:ext cx="27" cy="121"/>
            </a:xfrm>
            <a:custGeom>
              <a:avLst/>
              <a:gdLst>
                <a:gd name="T0" fmla="*/ 27 w 27"/>
                <a:gd name="T1" fmla="*/ 0 h 121"/>
                <a:gd name="T2" fmla="*/ 20 w 27"/>
                <a:gd name="T3" fmla="*/ 9 h 121"/>
                <a:gd name="T4" fmla="*/ 13 w 27"/>
                <a:gd name="T5" fmla="*/ 20 h 121"/>
                <a:gd name="T6" fmla="*/ 4 w 27"/>
                <a:gd name="T7" fmla="*/ 34 h 121"/>
                <a:gd name="T8" fmla="*/ 0 w 27"/>
                <a:gd name="T9" fmla="*/ 53 h 121"/>
                <a:gd name="T10" fmla="*/ 0 w 27"/>
                <a:gd name="T11" fmla="*/ 69 h 121"/>
                <a:gd name="T12" fmla="*/ 4 w 27"/>
                <a:gd name="T13" fmla="*/ 87 h 121"/>
                <a:gd name="T14" fmla="*/ 13 w 27"/>
                <a:gd name="T15" fmla="*/ 102 h 121"/>
                <a:gd name="T16" fmla="*/ 20 w 27"/>
                <a:gd name="T17" fmla="*/ 113 h 121"/>
                <a:gd name="T18" fmla="*/ 27 w 27"/>
                <a:gd name="T19" fmla="*/ 121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21"/>
                <a:gd name="T32" fmla="*/ 27 w 27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21">
                  <a:moveTo>
                    <a:pt x="27" y="0"/>
                  </a:moveTo>
                  <a:lnTo>
                    <a:pt x="20" y="9"/>
                  </a:lnTo>
                  <a:lnTo>
                    <a:pt x="13" y="20"/>
                  </a:lnTo>
                  <a:lnTo>
                    <a:pt x="4" y="34"/>
                  </a:lnTo>
                  <a:lnTo>
                    <a:pt x="0" y="53"/>
                  </a:lnTo>
                  <a:lnTo>
                    <a:pt x="0" y="69"/>
                  </a:lnTo>
                  <a:lnTo>
                    <a:pt x="4" y="87"/>
                  </a:lnTo>
                  <a:lnTo>
                    <a:pt x="13" y="102"/>
                  </a:lnTo>
                  <a:lnTo>
                    <a:pt x="20" y="113"/>
                  </a:lnTo>
                  <a:lnTo>
                    <a:pt x="27" y="12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Freeform 18"/>
            <p:cNvSpPr>
              <a:spLocks/>
            </p:cNvSpPr>
            <p:nvPr/>
          </p:nvSpPr>
          <p:spPr bwMode="auto">
            <a:xfrm>
              <a:off x="5127" y="3747"/>
              <a:ext cx="56" cy="79"/>
            </a:xfrm>
            <a:custGeom>
              <a:avLst/>
              <a:gdLst>
                <a:gd name="T0" fmla="*/ 56 w 56"/>
                <a:gd name="T1" fmla="*/ 18 h 79"/>
                <a:gd name="T2" fmla="*/ 52 w 56"/>
                <a:gd name="T3" fmla="*/ 11 h 79"/>
                <a:gd name="T4" fmla="*/ 45 w 56"/>
                <a:gd name="T5" fmla="*/ 4 h 79"/>
                <a:gd name="T6" fmla="*/ 38 w 56"/>
                <a:gd name="T7" fmla="*/ 0 h 79"/>
                <a:gd name="T8" fmla="*/ 23 w 56"/>
                <a:gd name="T9" fmla="*/ 0 h 79"/>
                <a:gd name="T10" fmla="*/ 14 w 56"/>
                <a:gd name="T11" fmla="*/ 4 h 79"/>
                <a:gd name="T12" fmla="*/ 7 w 56"/>
                <a:gd name="T13" fmla="*/ 11 h 79"/>
                <a:gd name="T14" fmla="*/ 3 w 56"/>
                <a:gd name="T15" fmla="*/ 18 h 79"/>
                <a:gd name="T16" fmla="*/ 0 w 56"/>
                <a:gd name="T17" fmla="*/ 30 h 79"/>
                <a:gd name="T18" fmla="*/ 0 w 56"/>
                <a:gd name="T19" fmla="*/ 48 h 79"/>
                <a:gd name="T20" fmla="*/ 3 w 56"/>
                <a:gd name="T21" fmla="*/ 59 h 79"/>
                <a:gd name="T22" fmla="*/ 7 w 56"/>
                <a:gd name="T23" fmla="*/ 68 h 79"/>
                <a:gd name="T24" fmla="*/ 14 w 56"/>
                <a:gd name="T25" fmla="*/ 75 h 79"/>
                <a:gd name="T26" fmla="*/ 23 w 56"/>
                <a:gd name="T27" fmla="*/ 79 h 79"/>
                <a:gd name="T28" fmla="*/ 38 w 56"/>
                <a:gd name="T29" fmla="*/ 79 h 79"/>
                <a:gd name="T30" fmla="*/ 45 w 56"/>
                <a:gd name="T31" fmla="*/ 75 h 79"/>
                <a:gd name="T32" fmla="*/ 52 w 56"/>
                <a:gd name="T33" fmla="*/ 68 h 79"/>
                <a:gd name="T34" fmla="*/ 56 w 56"/>
                <a:gd name="T35" fmla="*/ 59 h 79"/>
                <a:gd name="T36" fmla="*/ 56 w 56"/>
                <a:gd name="T37" fmla="*/ 48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79"/>
                <a:gd name="T59" fmla="*/ 56 w 56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79">
                  <a:moveTo>
                    <a:pt x="56" y="18"/>
                  </a:moveTo>
                  <a:lnTo>
                    <a:pt x="52" y="11"/>
                  </a:lnTo>
                  <a:lnTo>
                    <a:pt x="45" y="4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3" y="59"/>
                  </a:lnTo>
                  <a:lnTo>
                    <a:pt x="7" y="68"/>
                  </a:lnTo>
                  <a:lnTo>
                    <a:pt x="14" y="75"/>
                  </a:lnTo>
                  <a:lnTo>
                    <a:pt x="23" y="79"/>
                  </a:lnTo>
                  <a:lnTo>
                    <a:pt x="38" y="79"/>
                  </a:lnTo>
                  <a:lnTo>
                    <a:pt x="45" y="75"/>
                  </a:lnTo>
                  <a:lnTo>
                    <a:pt x="52" y="68"/>
                  </a:lnTo>
                  <a:lnTo>
                    <a:pt x="56" y="59"/>
                  </a:lnTo>
                  <a:lnTo>
                    <a:pt x="56" y="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8" name="Line 19"/>
            <p:cNvSpPr>
              <a:spLocks noChangeShapeType="1"/>
            </p:cNvSpPr>
            <p:nvPr/>
          </p:nvSpPr>
          <p:spPr bwMode="auto">
            <a:xfrm>
              <a:off x="5165" y="3795"/>
              <a:ext cx="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9" name="Freeform 20"/>
            <p:cNvSpPr>
              <a:spLocks/>
            </p:cNvSpPr>
            <p:nvPr/>
          </p:nvSpPr>
          <p:spPr bwMode="auto">
            <a:xfrm>
              <a:off x="5205" y="3773"/>
              <a:ext cx="46" cy="53"/>
            </a:xfrm>
            <a:custGeom>
              <a:avLst/>
              <a:gdLst>
                <a:gd name="T0" fmla="*/ 0 w 46"/>
                <a:gd name="T1" fmla="*/ 22 h 53"/>
                <a:gd name="T2" fmla="*/ 46 w 46"/>
                <a:gd name="T3" fmla="*/ 22 h 53"/>
                <a:gd name="T4" fmla="*/ 46 w 46"/>
                <a:gd name="T5" fmla="*/ 15 h 53"/>
                <a:gd name="T6" fmla="*/ 42 w 46"/>
                <a:gd name="T7" fmla="*/ 7 h 53"/>
                <a:gd name="T8" fmla="*/ 38 w 46"/>
                <a:gd name="T9" fmla="*/ 4 h 53"/>
                <a:gd name="T10" fmla="*/ 31 w 46"/>
                <a:gd name="T11" fmla="*/ 0 h 53"/>
                <a:gd name="T12" fmla="*/ 20 w 46"/>
                <a:gd name="T13" fmla="*/ 0 h 53"/>
                <a:gd name="T14" fmla="*/ 11 w 46"/>
                <a:gd name="T15" fmla="*/ 4 h 53"/>
                <a:gd name="T16" fmla="*/ 5 w 46"/>
                <a:gd name="T17" fmla="*/ 11 h 53"/>
                <a:gd name="T18" fmla="*/ 0 w 46"/>
                <a:gd name="T19" fmla="*/ 22 h 53"/>
                <a:gd name="T20" fmla="*/ 0 w 46"/>
                <a:gd name="T21" fmla="*/ 29 h 53"/>
                <a:gd name="T22" fmla="*/ 5 w 46"/>
                <a:gd name="T23" fmla="*/ 42 h 53"/>
                <a:gd name="T24" fmla="*/ 11 w 46"/>
                <a:gd name="T25" fmla="*/ 49 h 53"/>
                <a:gd name="T26" fmla="*/ 20 w 46"/>
                <a:gd name="T27" fmla="*/ 53 h 53"/>
                <a:gd name="T28" fmla="*/ 31 w 46"/>
                <a:gd name="T29" fmla="*/ 53 h 53"/>
                <a:gd name="T30" fmla="*/ 38 w 46"/>
                <a:gd name="T31" fmla="*/ 49 h 53"/>
                <a:gd name="T32" fmla="*/ 46 w 46"/>
                <a:gd name="T33" fmla="*/ 42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3"/>
                <a:gd name="T53" fmla="*/ 46 w 46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3">
                  <a:moveTo>
                    <a:pt x="0" y="22"/>
                  </a:moveTo>
                  <a:lnTo>
                    <a:pt x="46" y="22"/>
                  </a:lnTo>
                  <a:lnTo>
                    <a:pt x="46" y="15"/>
                  </a:lnTo>
                  <a:lnTo>
                    <a:pt x="42" y="7"/>
                  </a:lnTo>
                  <a:lnTo>
                    <a:pt x="38" y="4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1" y="4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20" y="53"/>
                  </a:lnTo>
                  <a:lnTo>
                    <a:pt x="31" y="53"/>
                  </a:lnTo>
                  <a:lnTo>
                    <a:pt x="38" y="49"/>
                  </a:lnTo>
                  <a:lnTo>
                    <a:pt x="46" y="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0" name="Line 21"/>
            <p:cNvSpPr>
              <a:spLocks noChangeShapeType="1"/>
            </p:cNvSpPr>
            <p:nvPr/>
          </p:nvSpPr>
          <p:spPr bwMode="auto">
            <a:xfrm>
              <a:off x="5267" y="3747"/>
              <a:ext cx="29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Line 22"/>
            <p:cNvSpPr>
              <a:spLocks noChangeShapeType="1"/>
            </p:cNvSpPr>
            <p:nvPr/>
          </p:nvSpPr>
          <p:spPr bwMode="auto">
            <a:xfrm flipH="1">
              <a:off x="5296" y="3747"/>
              <a:ext cx="31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2" name="Freeform 23"/>
            <p:cNvSpPr>
              <a:spLocks/>
            </p:cNvSpPr>
            <p:nvPr/>
          </p:nvSpPr>
          <p:spPr bwMode="auto">
            <a:xfrm>
              <a:off x="5335" y="3727"/>
              <a:ext cx="26" cy="39"/>
            </a:xfrm>
            <a:custGeom>
              <a:avLst/>
              <a:gdLst>
                <a:gd name="T0" fmla="*/ 3 w 26"/>
                <a:gd name="T1" fmla="*/ 8 h 39"/>
                <a:gd name="T2" fmla="*/ 3 w 26"/>
                <a:gd name="T3" fmla="*/ 7 h 39"/>
                <a:gd name="T4" fmla="*/ 4 w 26"/>
                <a:gd name="T5" fmla="*/ 3 h 39"/>
                <a:gd name="T6" fmla="*/ 7 w 26"/>
                <a:gd name="T7" fmla="*/ 1 h 39"/>
                <a:gd name="T8" fmla="*/ 10 w 26"/>
                <a:gd name="T9" fmla="*/ 0 h 39"/>
                <a:gd name="T10" fmla="*/ 18 w 26"/>
                <a:gd name="T11" fmla="*/ 0 h 39"/>
                <a:gd name="T12" fmla="*/ 21 w 26"/>
                <a:gd name="T13" fmla="*/ 1 h 39"/>
                <a:gd name="T14" fmla="*/ 24 w 26"/>
                <a:gd name="T15" fmla="*/ 3 h 39"/>
                <a:gd name="T16" fmla="*/ 25 w 26"/>
                <a:gd name="T17" fmla="*/ 7 h 39"/>
                <a:gd name="T18" fmla="*/ 25 w 26"/>
                <a:gd name="T19" fmla="*/ 11 h 39"/>
                <a:gd name="T20" fmla="*/ 24 w 26"/>
                <a:gd name="T21" fmla="*/ 15 h 39"/>
                <a:gd name="T22" fmla="*/ 19 w 26"/>
                <a:gd name="T23" fmla="*/ 21 h 39"/>
                <a:gd name="T24" fmla="*/ 0 w 26"/>
                <a:gd name="T25" fmla="*/ 39 h 39"/>
                <a:gd name="T26" fmla="*/ 26 w 26"/>
                <a:gd name="T27" fmla="*/ 39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39"/>
                <a:gd name="T44" fmla="*/ 26 w 26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39">
                  <a:moveTo>
                    <a:pt x="3" y="8"/>
                  </a:moveTo>
                  <a:lnTo>
                    <a:pt x="3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4" y="15"/>
                  </a:lnTo>
                  <a:lnTo>
                    <a:pt x="19" y="21"/>
                  </a:lnTo>
                  <a:lnTo>
                    <a:pt x="0" y="39"/>
                  </a:lnTo>
                  <a:lnTo>
                    <a:pt x="26" y="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3" name="Freeform 24"/>
            <p:cNvSpPr>
              <a:spLocks/>
            </p:cNvSpPr>
            <p:nvPr/>
          </p:nvSpPr>
          <p:spPr bwMode="auto">
            <a:xfrm>
              <a:off x="5378" y="3731"/>
              <a:ext cx="27" cy="121"/>
            </a:xfrm>
            <a:custGeom>
              <a:avLst/>
              <a:gdLst>
                <a:gd name="T0" fmla="*/ 0 w 27"/>
                <a:gd name="T1" fmla="*/ 0 h 121"/>
                <a:gd name="T2" fmla="*/ 8 w 27"/>
                <a:gd name="T3" fmla="*/ 9 h 121"/>
                <a:gd name="T4" fmla="*/ 15 w 27"/>
                <a:gd name="T5" fmla="*/ 20 h 121"/>
                <a:gd name="T6" fmla="*/ 24 w 27"/>
                <a:gd name="T7" fmla="*/ 34 h 121"/>
                <a:gd name="T8" fmla="*/ 27 w 27"/>
                <a:gd name="T9" fmla="*/ 53 h 121"/>
                <a:gd name="T10" fmla="*/ 27 w 27"/>
                <a:gd name="T11" fmla="*/ 69 h 121"/>
                <a:gd name="T12" fmla="*/ 24 w 27"/>
                <a:gd name="T13" fmla="*/ 87 h 121"/>
                <a:gd name="T14" fmla="*/ 15 w 27"/>
                <a:gd name="T15" fmla="*/ 102 h 121"/>
                <a:gd name="T16" fmla="*/ 8 w 27"/>
                <a:gd name="T17" fmla="*/ 113 h 121"/>
                <a:gd name="T18" fmla="*/ 0 w 27"/>
                <a:gd name="T19" fmla="*/ 121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21"/>
                <a:gd name="T32" fmla="*/ 27 w 27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21">
                  <a:moveTo>
                    <a:pt x="0" y="0"/>
                  </a:moveTo>
                  <a:lnTo>
                    <a:pt x="8" y="9"/>
                  </a:lnTo>
                  <a:lnTo>
                    <a:pt x="15" y="20"/>
                  </a:lnTo>
                  <a:lnTo>
                    <a:pt x="24" y="34"/>
                  </a:lnTo>
                  <a:lnTo>
                    <a:pt x="27" y="53"/>
                  </a:lnTo>
                  <a:lnTo>
                    <a:pt x="27" y="69"/>
                  </a:lnTo>
                  <a:lnTo>
                    <a:pt x="24" y="87"/>
                  </a:lnTo>
                  <a:lnTo>
                    <a:pt x="15" y="102"/>
                  </a:lnTo>
                  <a:lnTo>
                    <a:pt x="8" y="113"/>
                  </a:lnTo>
                  <a:lnTo>
                    <a:pt x="0" y="12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Freeform 25"/>
            <p:cNvSpPr>
              <a:spLocks/>
            </p:cNvSpPr>
            <p:nvPr/>
          </p:nvSpPr>
          <p:spPr bwMode="auto">
            <a:xfrm>
              <a:off x="2592" y="1486"/>
              <a:ext cx="80" cy="56"/>
            </a:xfrm>
            <a:custGeom>
              <a:avLst/>
              <a:gdLst>
                <a:gd name="T0" fmla="*/ 20 w 80"/>
                <a:gd name="T1" fmla="*/ 0 h 56"/>
                <a:gd name="T2" fmla="*/ 11 w 80"/>
                <a:gd name="T3" fmla="*/ 4 h 56"/>
                <a:gd name="T4" fmla="*/ 5 w 80"/>
                <a:gd name="T5" fmla="*/ 11 h 56"/>
                <a:gd name="T6" fmla="*/ 0 w 80"/>
                <a:gd name="T7" fmla="*/ 18 h 56"/>
                <a:gd name="T8" fmla="*/ 0 w 80"/>
                <a:gd name="T9" fmla="*/ 33 h 56"/>
                <a:gd name="T10" fmla="*/ 5 w 80"/>
                <a:gd name="T11" fmla="*/ 42 h 56"/>
                <a:gd name="T12" fmla="*/ 11 w 80"/>
                <a:gd name="T13" fmla="*/ 49 h 56"/>
                <a:gd name="T14" fmla="*/ 20 w 80"/>
                <a:gd name="T15" fmla="*/ 53 h 56"/>
                <a:gd name="T16" fmla="*/ 31 w 80"/>
                <a:gd name="T17" fmla="*/ 56 h 56"/>
                <a:gd name="T18" fmla="*/ 49 w 80"/>
                <a:gd name="T19" fmla="*/ 56 h 56"/>
                <a:gd name="T20" fmla="*/ 62 w 80"/>
                <a:gd name="T21" fmla="*/ 53 h 56"/>
                <a:gd name="T22" fmla="*/ 69 w 80"/>
                <a:gd name="T23" fmla="*/ 49 h 56"/>
                <a:gd name="T24" fmla="*/ 76 w 80"/>
                <a:gd name="T25" fmla="*/ 42 h 56"/>
                <a:gd name="T26" fmla="*/ 80 w 80"/>
                <a:gd name="T27" fmla="*/ 33 h 56"/>
                <a:gd name="T28" fmla="*/ 80 w 80"/>
                <a:gd name="T29" fmla="*/ 18 h 56"/>
                <a:gd name="T30" fmla="*/ 76 w 80"/>
                <a:gd name="T31" fmla="*/ 11 h 56"/>
                <a:gd name="T32" fmla="*/ 69 w 80"/>
                <a:gd name="T33" fmla="*/ 4 h 56"/>
                <a:gd name="T34" fmla="*/ 62 w 80"/>
                <a:gd name="T35" fmla="*/ 0 h 56"/>
                <a:gd name="T36" fmla="*/ 49 w 80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20" y="0"/>
                  </a:moveTo>
                  <a:lnTo>
                    <a:pt x="11" y="4"/>
                  </a:lnTo>
                  <a:lnTo>
                    <a:pt x="5" y="11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20" y="53"/>
                  </a:lnTo>
                  <a:lnTo>
                    <a:pt x="31" y="56"/>
                  </a:lnTo>
                  <a:lnTo>
                    <a:pt x="49" y="56"/>
                  </a:lnTo>
                  <a:lnTo>
                    <a:pt x="62" y="53"/>
                  </a:lnTo>
                  <a:lnTo>
                    <a:pt x="69" y="49"/>
                  </a:lnTo>
                  <a:lnTo>
                    <a:pt x="76" y="42"/>
                  </a:lnTo>
                  <a:lnTo>
                    <a:pt x="80" y="33"/>
                  </a:lnTo>
                  <a:lnTo>
                    <a:pt x="80" y="18"/>
                  </a:lnTo>
                  <a:lnTo>
                    <a:pt x="76" y="11"/>
                  </a:lnTo>
                  <a:lnTo>
                    <a:pt x="69" y="4"/>
                  </a:lnTo>
                  <a:lnTo>
                    <a:pt x="62" y="0"/>
                  </a:lnTo>
                  <a:lnTo>
                    <a:pt x="4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Line 26"/>
            <p:cNvSpPr>
              <a:spLocks noChangeShapeType="1"/>
            </p:cNvSpPr>
            <p:nvPr/>
          </p:nvSpPr>
          <p:spPr bwMode="auto">
            <a:xfrm flipV="1">
              <a:off x="2641" y="1486"/>
              <a:ext cx="0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Line 27"/>
            <p:cNvSpPr>
              <a:spLocks noChangeShapeType="1"/>
            </p:cNvSpPr>
            <p:nvPr/>
          </p:nvSpPr>
          <p:spPr bwMode="auto">
            <a:xfrm>
              <a:off x="2652" y="1466"/>
              <a:ext cx="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Line 28"/>
            <p:cNvSpPr>
              <a:spLocks noChangeShapeType="1"/>
            </p:cNvSpPr>
            <p:nvPr/>
          </p:nvSpPr>
          <p:spPr bwMode="auto">
            <a:xfrm flipV="1">
              <a:off x="2652" y="1453"/>
              <a:ext cx="39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29"/>
            <p:cNvSpPr>
              <a:spLocks noChangeShapeType="1"/>
            </p:cNvSpPr>
            <p:nvPr/>
          </p:nvSpPr>
          <p:spPr bwMode="auto">
            <a:xfrm>
              <a:off x="2652" y="1437"/>
              <a:ext cx="39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Line 30"/>
            <p:cNvSpPr>
              <a:spLocks noChangeShapeType="1"/>
            </p:cNvSpPr>
            <p:nvPr/>
          </p:nvSpPr>
          <p:spPr bwMode="auto">
            <a:xfrm>
              <a:off x="2652" y="1437"/>
              <a:ext cx="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Line 31"/>
            <p:cNvSpPr>
              <a:spLocks noChangeShapeType="1"/>
            </p:cNvSpPr>
            <p:nvPr/>
          </p:nvSpPr>
          <p:spPr bwMode="auto">
            <a:xfrm>
              <a:off x="2584" y="1460"/>
              <a:ext cx="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Line 32"/>
            <p:cNvSpPr>
              <a:spLocks noChangeShapeType="1"/>
            </p:cNvSpPr>
            <p:nvPr/>
          </p:nvSpPr>
          <p:spPr bwMode="auto">
            <a:xfrm flipV="1">
              <a:off x="2590" y="1450"/>
              <a:ext cx="1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2" name="Line 33"/>
            <p:cNvSpPr>
              <a:spLocks noChangeShapeType="1"/>
            </p:cNvSpPr>
            <p:nvPr/>
          </p:nvSpPr>
          <p:spPr bwMode="auto">
            <a:xfrm>
              <a:off x="2590" y="1450"/>
              <a:ext cx="11" cy="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3" name="Line 34"/>
            <p:cNvSpPr>
              <a:spLocks noChangeShapeType="1"/>
            </p:cNvSpPr>
            <p:nvPr/>
          </p:nvSpPr>
          <p:spPr bwMode="auto">
            <a:xfrm>
              <a:off x="2578" y="1331"/>
              <a:ext cx="120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4" name="Freeform 35"/>
            <p:cNvSpPr>
              <a:spLocks/>
            </p:cNvSpPr>
            <p:nvPr/>
          </p:nvSpPr>
          <p:spPr bwMode="auto">
            <a:xfrm>
              <a:off x="2592" y="1260"/>
              <a:ext cx="80" cy="53"/>
            </a:xfrm>
            <a:custGeom>
              <a:avLst/>
              <a:gdLst>
                <a:gd name="T0" fmla="*/ 0 w 80"/>
                <a:gd name="T1" fmla="*/ 45 h 53"/>
                <a:gd name="T2" fmla="*/ 0 w 80"/>
                <a:gd name="T3" fmla="*/ 5 h 53"/>
                <a:gd name="T4" fmla="*/ 31 w 80"/>
                <a:gd name="T5" fmla="*/ 27 h 53"/>
                <a:gd name="T6" fmla="*/ 31 w 80"/>
                <a:gd name="T7" fmla="*/ 16 h 53"/>
                <a:gd name="T8" fmla="*/ 35 w 80"/>
                <a:gd name="T9" fmla="*/ 7 h 53"/>
                <a:gd name="T10" fmla="*/ 38 w 80"/>
                <a:gd name="T11" fmla="*/ 5 h 53"/>
                <a:gd name="T12" fmla="*/ 49 w 80"/>
                <a:gd name="T13" fmla="*/ 0 h 53"/>
                <a:gd name="T14" fmla="*/ 57 w 80"/>
                <a:gd name="T15" fmla="*/ 0 h 53"/>
                <a:gd name="T16" fmla="*/ 69 w 80"/>
                <a:gd name="T17" fmla="*/ 5 h 53"/>
                <a:gd name="T18" fmla="*/ 76 w 80"/>
                <a:gd name="T19" fmla="*/ 11 h 53"/>
                <a:gd name="T20" fmla="*/ 80 w 80"/>
                <a:gd name="T21" fmla="*/ 23 h 53"/>
                <a:gd name="T22" fmla="*/ 80 w 80"/>
                <a:gd name="T23" fmla="*/ 34 h 53"/>
                <a:gd name="T24" fmla="*/ 76 w 80"/>
                <a:gd name="T25" fmla="*/ 45 h 53"/>
                <a:gd name="T26" fmla="*/ 73 w 80"/>
                <a:gd name="T27" fmla="*/ 49 h 53"/>
                <a:gd name="T28" fmla="*/ 64 w 80"/>
                <a:gd name="T29" fmla="*/ 53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53"/>
                <a:gd name="T47" fmla="*/ 80 w 8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53">
                  <a:moveTo>
                    <a:pt x="0" y="45"/>
                  </a:moveTo>
                  <a:lnTo>
                    <a:pt x="0" y="5"/>
                  </a:lnTo>
                  <a:lnTo>
                    <a:pt x="31" y="27"/>
                  </a:lnTo>
                  <a:lnTo>
                    <a:pt x="31" y="16"/>
                  </a:lnTo>
                  <a:lnTo>
                    <a:pt x="35" y="7"/>
                  </a:lnTo>
                  <a:lnTo>
                    <a:pt x="38" y="5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9" y="5"/>
                  </a:lnTo>
                  <a:lnTo>
                    <a:pt x="76" y="11"/>
                  </a:lnTo>
                  <a:lnTo>
                    <a:pt x="80" y="23"/>
                  </a:lnTo>
                  <a:lnTo>
                    <a:pt x="80" y="34"/>
                  </a:lnTo>
                  <a:lnTo>
                    <a:pt x="76" y="45"/>
                  </a:lnTo>
                  <a:lnTo>
                    <a:pt x="73" y="49"/>
                  </a:lnTo>
                  <a:lnTo>
                    <a:pt x="64" y="5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5" name="Freeform 36"/>
            <p:cNvSpPr>
              <a:spLocks/>
            </p:cNvSpPr>
            <p:nvPr/>
          </p:nvSpPr>
          <p:spPr bwMode="auto">
            <a:xfrm>
              <a:off x="2592" y="1143"/>
              <a:ext cx="80" cy="57"/>
            </a:xfrm>
            <a:custGeom>
              <a:avLst/>
              <a:gdLst>
                <a:gd name="T0" fmla="*/ 20 w 80"/>
                <a:gd name="T1" fmla="*/ 0 h 57"/>
                <a:gd name="T2" fmla="*/ 11 w 80"/>
                <a:gd name="T3" fmla="*/ 5 h 57"/>
                <a:gd name="T4" fmla="*/ 5 w 80"/>
                <a:gd name="T5" fmla="*/ 11 h 57"/>
                <a:gd name="T6" fmla="*/ 0 w 80"/>
                <a:gd name="T7" fmla="*/ 20 h 57"/>
                <a:gd name="T8" fmla="*/ 0 w 80"/>
                <a:gd name="T9" fmla="*/ 35 h 57"/>
                <a:gd name="T10" fmla="*/ 5 w 80"/>
                <a:gd name="T11" fmla="*/ 42 h 57"/>
                <a:gd name="T12" fmla="*/ 11 w 80"/>
                <a:gd name="T13" fmla="*/ 49 h 57"/>
                <a:gd name="T14" fmla="*/ 20 w 80"/>
                <a:gd name="T15" fmla="*/ 53 h 57"/>
                <a:gd name="T16" fmla="*/ 31 w 80"/>
                <a:gd name="T17" fmla="*/ 57 h 57"/>
                <a:gd name="T18" fmla="*/ 49 w 80"/>
                <a:gd name="T19" fmla="*/ 57 h 57"/>
                <a:gd name="T20" fmla="*/ 62 w 80"/>
                <a:gd name="T21" fmla="*/ 53 h 57"/>
                <a:gd name="T22" fmla="*/ 69 w 80"/>
                <a:gd name="T23" fmla="*/ 49 h 57"/>
                <a:gd name="T24" fmla="*/ 76 w 80"/>
                <a:gd name="T25" fmla="*/ 42 h 57"/>
                <a:gd name="T26" fmla="*/ 80 w 80"/>
                <a:gd name="T27" fmla="*/ 35 h 57"/>
                <a:gd name="T28" fmla="*/ 80 w 80"/>
                <a:gd name="T29" fmla="*/ 20 h 57"/>
                <a:gd name="T30" fmla="*/ 76 w 80"/>
                <a:gd name="T31" fmla="*/ 11 h 57"/>
                <a:gd name="T32" fmla="*/ 69 w 80"/>
                <a:gd name="T33" fmla="*/ 5 h 57"/>
                <a:gd name="T34" fmla="*/ 62 w 80"/>
                <a:gd name="T35" fmla="*/ 0 h 57"/>
                <a:gd name="T36" fmla="*/ 49 w 80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7"/>
                <a:gd name="T59" fmla="*/ 80 w 80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7">
                  <a:moveTo>
                    <a:pt x="20" y="0"/>
                  </a:moveTo>
                  <a:lnTo>
                    <a:pt x="11" y="5"/>
                  </a:lnTo>
                  <a:lnTo>
                    <a:pt x="5" y="11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5" y="42"/>
                  </a:lnTo>
                  <a:lnTo>
                    <a:pt x="11" y="49"/>
                  </a:lnTo>
                  <a:lnTo>
                    <a:pt x="20" y="53"/>
                  </a:lnTo>
                  <a:lnTo>
                    <a:pt x="31" y="57"/>
                  </a:lnTo>
                  <a:lnTo>
                    <a:pt x="49" y="57"/>
                  </a:lnTo>
                  <a:lnTo>
                    <a:pt x="62" y="53"/>
                  </a:lnTo>
                  <a:lnTo>
                    <a:pt x="69" y="49"/>
                  </a:lnTo>
                  <a:lnTo>
                    <a:pt x="76" y="42"/>
                  </a:lnTo>
                  <a:lnTo>
                    <a:pt x="80" y="35"/>
                  </a:lnTo>
                  <a:lnTo>
                    <a:pt x="80" y="20"/>
                  </a:lnTo>
                  <a:lnTo>
                    <a:pt x="76" y="11"/>
                  </a:lnTo>
                  <a:lnTo>
                    <a:pt x="69" y="5"/>
                  </a:lnTo>
                  <a:lnTo>
                    <a:pt x="62" y="0"/>
                  </a:lnTo>
                  <a:lnTo>
                    <a:pt x="4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Line 37"/>
            <p:cNvSpPr>
              <a:spLocks noChangeShapeType="1"/>
            </p:cNvSpPr>
            <p:nvPr/>
          </p:nvSpPr>
          <p:spPr bwMode="auto">
            <a:xfrm flipV="1">
              <a:off x="2641" y="1143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Line 38"/>
            <p:cNvSpPr>
              <a:spLocks noChangeShapeType="1"/>
            </p:cNvSpPr>
            <p:nvPr/>
          </p:nvSpPr>
          <p:spPr bwMode="auto">
            <a:xfrm>
              <a:off x="2652" y="1125"/>
              <a:ext cx="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Freeform 39"/>
            <p:cNvSpPr>
              <a:spLocks/>
            </p:cNvSpPr>
            <p:nvPr/>
          </p:nvSpPr>
          <p:spPr bwMode="auto">
            <a:xfrm>
              <a:off x="2652" y="1099"/>
              <a:ext cx="39" cy="26"/>
            </a:xfrm>
            <a:custGeom>
              <a:avLst/>
              <a:gdLst>
                <a:gd name="T0" fmla="*/ 0 w 39"/>
                <a:gd name="T1" fmla="*/ 26 h 26"/>
                <a:gd name="T2" fmla="*/ 0 w 39"/>
                <a:gd name="T3" fmla="*/ 12 h 26"/>
                <a:gd name="T4" fmla="*/ 2 w 39"/>
                <a:gd name="T5" fmla="*/ 7 h 26"/>
                <a:gd name="T6" fmla="*/ 6 w 39"/>
                <a:gd name="T7" fmla="*/ 4 h 26"/>
                <a:gd name="T8" fmla="*/ 10 w 39"/>
                <a:gd name="T9" fmla="*/ 1 h 26"/>
                <a:gd name="T10" fmla="*/ 16 w 39"/>
                <a:gd name="T11" fmla="*/ 0 h 26"/>
                <a:gd name="T12" fmla="*/ 24 w 39"/>
                <a:gd name="T13" fmla="*/ 0 h 26"/>
                <a:gd name="T14" fmla="*/ 29 w 39"/>
                <a:gd name="T15" fmla="*/ 1 h 26"/>
                <a:gd name="T16" fmla="*/ 34 w 39"/>
                <a:gd name="T17" fmla="*/ 4 h 26"/>
                <a:gd name="T18" fmla="*/ 38 w 39"/>
                <a:gd name="T19" fmla="*/ 7 h 26"/>
                <a:gd name="T20" fmla="*/ 39 w 39"/>
                <a:gd name="T21" fmla="*/ 12 h 26"/>
                <a:gd name="T22" fmla="*/ 39 w 39"/>
                <a:gd name="T23" fmla="*/ 26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6"/>
                <a:gd name="T38" fmla="*/ 39 w 39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6">
                  <a:moveTo>
                    <a:pt x="0" y="26"/>
                  </a:moveTo>
                  <a:lnTo>
                    <a:pt x="0" y="12"/>
                  </a:lnTo>
                  <a:lnTo>
                    <a:pt x="2" y="7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8" y="7"/>
                  </a:lnTo>
                  <a:lnTo>
                    <a:pt x="39" y="12"/>
                  </a:lnTo>
                  <a:lnTo>
                    <a:pt x="39" y="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Line 40"/>
            <p:cNvSpPr>
              <a:spLocks noChangeShapeType="1"/>
            </p:cNvSpPr>
            <p:nvPr/>
          </p:nvSpPr>
          <p:spPr bwMode="auto">
            <a:xfrm flipV="1">
              <a:off x="3234" y="1458"/>
              <a:ext cx="0" cy="8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Freeform 41"/>
            <p:cNvSpPr>
              <a:spLocks/>
            </p:cNvSpPr>
            <p:nvPr/>
          </p:nvSpPr>
          <p:spPr bwMode="auto">
            <a:xfrm>
              <a:off x="3177" y="1458"/>
              <a:ext cx="115" cy="95"/>
            </a:xfrm>
            <a:custGeom>
              <a:avLst/>
              <a:gdLst>
                <a:gd name="T0" fmla="*/ 0 w 115"/>
                <a:gd name="T1" fmla="*/ 95 h 95"/>
                <a:gd name="T2" fmla="*/ 57 w 115"/>
                <a:gd name="T3" fmla="*/ 0 h 95"/>
                <a:gd name="T4" fmla="*/ 115 w 115"/>
                <a:gd name="T5" fmla="*/ 95 h 95"/>
                <a:gd name="T6" fmla="*/ 0 60000 65536"/>
                <a:gd name="T7" fmla="*/ 0 60000 65536"/>
                <a:gd name="T8" fmla="*/ 0 60000 65536"/>
                <a:gd name="T9" fmla="*/ 0 w 115"/>
                <a:gd name="T10" fmla="*/ 0 h 95"/>
                <a:gd name="T11" fmla="*/ 115 w 115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95">
                  <a:moveTo>
                    <a:pt x="0" y="95"/>
                  </a:moveTo>
                  <a:lnTo>
                    <a:pt x="57" y="0"/>
                  </a:lnTo>
                  <a:lnTo>
                    <a:pt x="115" y="9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1" name="Freeform 42"/>
            <p:cNvSpPr>
              <a:spLocks/>
            </p:cNvSpPr>
            <p:nvPr/>
          </p:nvSpPr>
          <p:spPr bwMode="auto">
            <a:xfrm>
              <a:off x="3177" y="2177"/>
              <a:ext cx="115" cy="96"/>
            </a:xfrm>
            <a:custGeom>
              <a:avLst/>
              <a:gdLst>
                <a:gd name="T0" fmla="*/ 115 w 115"/>
                <a:gd name="T1" fmla="*/ 0 h 96"/>
                <a:gd name="T2" fmla="*/ 57 w 115"/>
                <a:gd name="T3" fmla="*/ 96 h 96"/>
                <a:gd name="T4" fmla="*/ 0 w 115"/>
                <a:gd name="T5" fmla="*/ 0 h 96"/>
                <a:gd name="T6" fmla="*/ 0 60000 65536"/>
                <a:gd name="T7" fmla="*/ 0 60000 65536"/>
                <a:gd name="T8" fmla="*/ 0 60000 65536"/>
                <a:gd name="T9" fmla="*/ 0 w 115"/>
                <a:gd name="T10" fmla="*/ 0 h 96"/>
                <a:gd name="T11" fmla="*/ 115 w 115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96">
                  <a:moveTo>
                    <a:pt x="115" y="0"/>
                  </a:moveTo>
                  <a:lnTo>
                    <a:pt x="57" y="9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2" name="Line 43"/>
            <p:cNvSpPr>
              <a:spLocks noChangeShapeType="1"/>
            </p:cNvSpPr>
            <p:nvPr/>
          </p:nvSpPr>
          <p:spPr bwMode="auto">
            <a:xfrm>
              <a:off x="3375" y="1703"/>
              <a:ext cx="0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3" name="Line 44"/>
            <p:cNvSpPr>
              <a:spLocks noChangeShapeType="1"/>
            </p:cNvSpPr>
            <p:nvPr/>
          </p:nvSpPr>
          <p:spPr bwMode="auto">
            <a:xfrm>
              <a:off x="3375" y="1703"/>
              <a:ext cx="24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4" name="Line 45"/>
            <p:cNvSpPr>
              <a:spLocks noChangeShapeType="1"/>
            </p:cNvSpPr>
            <p:nvPr/>
          </p:nvSpPr>
          <p:spPr bwMode="auto">
            <a:xfrm flipH="1">
              <a:off x="3399" y="1703"/>
              <a:ext cx="25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5" name="Line 46"/>
            <p:cNvSpPr>
              <a:spLocks noChangeShapeType="1"/>
            </p:cNvSpPr>
            <p:nvPr/>
          </p:nvSpPr>
          <p:spPr bwMode="auto">
            <a:xfrm>
              <a:off x="3424" y="1703"/>
              <a:ext cx="0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6" name="Line 47"/>
            <p:cNvSpPr>
              <a:spLocks noChangeShapeType="1"/>
            </p:cNvSpPr>
            <p:nvPr/>
          </p:nvSpPr>
          <p:spPr bwMode="auto">
            <a:xfrm>
              <a:off x="3448" y="1703"/>
              <a:ext cx="0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7" name="Line 48"/>
            <p:cNvSpPr>
              <a:spLocks noChangeShapeType="1"/>
            </p:cNvSpPr>
            <p:nvPr/>
          </p:nvSpPr>
          <p:spPr bwMode="auto">
            <a:xfrm>
              <a:off x="3448" y="1703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8" name="Line 49"/>
            <p:cNvSpPr>
              <a:spLocks noChangeShapeType="1"/>
            </p:cNvSpPr>
            <p:nvPr/>
          </p:nvSpPr>
          <p:spPr bwMode="auto">
            <a:xfrm>
              <a:off x="3448" y="1734"/>
              <a:ext cx="2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9" name="Line 50"/>
            <p:cNvSpPr>
              <a:spLocks noChangeShapeType="1"/>
            </p:cNvSpPr>
            <p:nvPr/>
          </p:nvSpPr>
          <p:spPr bwMode="auto">
            <a:xfrm>
              <a:off x="3448" y="1767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0" name="Freeform 51"/>
            <p:cNvSpPr>
              <a:spLocks/>
            </p:cNvSpPr>
            <p:nvPr/>
          </p:nvSpPr>
          <p:spPr bwMode="auto">
            <a:xfrm>
              <a:off x="3502" y="1703"/>
              <a:ext cx="42" cy="64"/>
            </a:xfrm>
            <a:custGeom>
              <a:avLst/>
              <a:gdLst>
                <a:gd name="T0" fmla="*/ 42 w 42"/>
                <a:gd name="T1" fmla="*/ 10 h 64"/>
                <a:gd name="T2" fmla="*/ 36 w 42"/>
                <a:gd name="T3" fmla="*/ 3 h 64"/>
                <a:gd name="T4" fmla="*/ 26 w 42"/>
                <a:gd name="T5" fmla="*/ 0 h 64"/>
                <a:gd name="T6" fmla="*/ 15 w 42"/>
                <a:gd name="T7" fmla="*/ 0 h 64"/>
                <a:gd name="T8" fmla="*/ 5 w 42"/>
                <a:gd name="T9" fmla="*/ 3 h 64"/>
                <a:gd name="T10" fmla="*/ 0 w 42"/>
                <a:gd name="T11" fmla="*/ 10 h 64"/>
                <a:gd name="T12" fmla="*/ 0 w 42"/>
                <a:gd name="T13" fmla="*/ 16 h 64"/>
                <a:gd name="T14" fmla="*/ 3 w 42"/>
                <a:gd name="T15" fmla="*/ 21 h 64"/>
                <a:gd name="T16" fmla="*/ 5 w 42"/>
                <a:gd name="T17" fmla="*/ 25 h 64"/>
                <a:gd name="T18" fmla="*/ 11 w 42"/>
                <a:gd name="T19" fmla="*/ 28 h 64"/>
                <a:gd name="T20" fmla="*/ 29 w 42"/>
                <a:gd name="T21" fmla="*/ 34 h 64"/>
                <a:gd name="T22" fmla="*/ 36 w 42"/>
                <a:gd name="T23" fmla="*/ 36 h 64"/>
                <a:gd name="T24" fmla="*/ 39 w 42"/>
                <a:gd name="T25" fmla="*/ 39 h 64"/>
                <a:gd name="T26" fmla="*/ 42 w 42"/>
                <a:gd name="T27" fmla="*/ 46 h 64"/>
                <a:gd name="T28" fmla="*/ 42 w 42"/>
                <a:gd name="T29" fmla="*/ 55 h 64"/>
                <a:gd name="T30" fmla="*/ 36 w 42"/>
                <a:gd name="T31" fmla="*/ 60 h 64"/>
                <a:gd name="T32" fmla="*/ 26 w 42"/>
                <a:gd name="T33" fmla="*/ 64 h 64"/>
                <a:gd name="T34" fmla="*/ 15 w 42"/>
                <a:gd name="T35" fmla="*/ 64 h 64"/>
                <a:gd name="T36" fmla="*/ 5 w 42"/>
                <a:gd name="T37" fmla="*/ 60 h 64"/>
                <a:gd name="T38" fmla="*/ 0 w 42"/>
                <a:gd name="T39" fmla="*/ 55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64"/>
                <a:gd name="T62" fmla="*/ 42 w 42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64">
                  <a:moveTo>
                    <a:pt x="42" y="10"/>
                  </a:moveTo>
                  <a:lnTo>
                    <a:pt x="36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3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5" y="25"/>
                  </a:lnTo>
                  <a:lnTo>
                    <a:pt x="11" y="28"/>
                  </a:lnTo>
                  <a:lnTo>
                    <a:pt x="29" y="34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42" y="46"/>
                  </a:lnTo>
                  <a:lnTo>
                    <a:pt x="42" y="55"/>
                  </a:lnTo>
                  <a:lnTo>
                    <a:pt x="36" y="60"/>
                  </a:lnTo>
                  <a:lnTo>
                    <a:pt x="26" y="64"/>
                  </a:lnTo>
                  <a:lnTo>
                    <a:pt x="15" y="64"/>
                  </a:lnTo>
                  <a:lnTo>
                    <a:pt x="5" y="60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1" name="Freeform 52"/>
            <p:cNvSpPr>
              <a:spLocks/>
            </p:cNvSpPr>
            <p:nvPr/>
          </p:nvSpPr>
          <p:spPr bwMode="auto">
            <a:xfrm>
              <a:off x="3562" y="1703"/>
              <a:ext cx="47" cy="64"/>
            </a:xfrm>
            <a:custGeom>
              <a:avLst/>
              <a:gdLst>
                <a:gd name="T0" fmla="*/ 18 w 47"/>
                <a:gd name="T1" fmla="*/ 0 h 64"/>
                <a:gd name="T2" fmla="*/ 12 w 47"/>
                <a:gd name="T3" fmla="*/ 3 h 64"/>
                <a:gd name="T4" fmla="*/ 5 w 47"/>
                <a:gd name="T5" fmla="*/ 10 h 64"/>
                <a:gd name="T6" fmla="*/ 3 w 47"/>
                <a:gd name="T7" fmla="*/ 16 h 64"/>
                <a:gd name="T8" fmla="*/ 0 w 47"/>
                <a:gd name="T9" fmla="*/ 25 h 64"/>
                <a:gd name="T10" fmla="*/ 0 w 47"/>
                <a:gd name="T11" fmla="*/ 39 h 64"/>
                <a:gd name="T12" fmla="*/ 3 w 47"/>
                <a:gd name="T13" fmla="*/ 49 h 64"/>
                <a:gd name="T14" fmla="*/ 5 w 47"/>
                <a:gd name="T15" fmla="*/ 55 h 64"/>
                <a:gd name="T16" fmla="*/ 12 w 47"/>
                <a:gd name="T17" fmla="*/ 60 h 64"/>
                <a:gd name="T18" fmla="*/ 18 w 47"/>
                <a:gd name="T19" fmla="*/ 64 h 64"/>
                <a:gd name="T20" fmla="*/ 30 w 47"/>
                <a:gd name="T21" fmla="*/ 64 h 64"/>
                <a:gd name="T22" fmla="*/ 36 w 47"/>
                <a:gd name="T23" fmla="*/ 60 h 64"/>
                <a:gd name="T24" fmla="*/ 42 w 47"/>
                <a:gd name="T25" fmla="*/ 55 h 64"/>
                <a:gd name="T26" fmla="*/ 44 w 47"/>
                <a:gd name="T27" fmla="*/ 49 h 64"/>
                <a:gd name="T28" fmla="*/ 47 w 47"/>
                <a:gd name="T29" fmla="*/ 39 h 64"/>
                <a:gd name="T30" fmla="*/ 47 w 47"/>
                <a:gd name="T31" fmla="*/ 25 h 64"/>
                <a:gd name="T32" fmla="*/ 44 w 47"/>
                <a:gd name="T33" fmla="*/ 16 h 64"/>
                <a:gd name="T34" fmla="*/ 42 w 47"/>
                <a:gd name="T35" fmla="*/ 10 h 64"/>
                <a:gd name="T36" fmla="*/ 36 w 47"/>
                <a:gd name="T37" fmla="*/ 3 h 64"/>
                <a:gd name="T38" fmla="*/ 30 w 47"/>
                <a:gd name="T39" fmla="*/ 0 h 64"/>
                <a:gd name="T40" fmla="*/ 18 w 47"/>
                <a:gd name="T41" fmla="*/ 0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64"/>
                <a:gd name="T65" fmla="*/ 47 w 47"/>
                <a:gd name="T66" fmla="*/ 64 h 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64">
                  <a:moveTo>
                    <a:pt x="18" y="0"/>
                  </a:moveTo>
                  <a:lnTo>
                    <a:pt x="12" y="3"/>
                  </a:lnTo>
                  <a:lnTo>
                    <a:pt x="5" y="10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3" y="49"/>
                  </a:lnTo>
                  <a:lnTo>
                    <a:pt x="5" y="55"/>
                  </a:lnTo>
                  <a:lnTo>
                    <a:pt x="12" y="60"/>
                  </a:lnTo>
                  <a:lnTo>
                    <a:pt x="18" y="64"/>
                  </a:lnTo>
                  <a:lnTo>
                    <a:pt x="30" y="64"/>
                  </a:lnTo>
                  <a:lnTo>
                    <a:pt x="36" y="60"/>
                  </a:lnTo>
                  <a:lnTo>
                    <a:pt x="42" y="55"/>
                  </a:lnTo>
                  <a:lnTo>
                    <a:pt x="44" y="49"/>
                  </a:lnTo>
                  <a:lnTo>
                    <a:pt x="47" y="39"/>
                  </a:lnTo>
                  <a:lnTo>
                    <a:pt x="47" y="25"/>
                  </a:lnTo>
                  <a:lnTo>
                    <a:pt x="44" y="16"/>
                  </a:lnTo>
                  <a:lnTo>
                    <a:pt x="42" y="10"/>
                  </a:lnTo>
                  <a:lnTo>
                    <a:pt x="36" y="3"/>
                  </a:lnTo>
                  <a:lnTo>
                    <a:pt x="30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2" name="Line 53"/>
            <p:cNvSpPr>
              <a:spLocks noChangeShapeType="1"/>
            </p:cNvSpPr>
            <p:nvPr/>
          </p:nvSpPr>
          <p:spPr bwMode="auto">
            <a:xfrm>
              <a:off x="3631" y="1703"/>
              <a:ext cx="0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3" name="Line 54"/>
            <p:cNvSpPr>
              <a:spLocks noChangeShapeType="1"/>
            </p:cNvSpPr>
            <p:nvPr/>
          </p:nvSpPr>
          <p:spPr bwMode="auto">
            <a:xfrm>
              <a:off x="3631" y="1703"/>
              <a:ext cx="42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4" name="Line 55"/>
            <p:cNvSpPr>
              <a:spLocks noChangeShapeType="1"/>
            </p:cNvSpPr>
            <p:nvPr/>
          </p:nvSpPr>
          <p:spPr bwMode="auto">
            <a:xfrm>
              <a:off x="3673" y="1703"/>
              <a:ext cx="0" cy="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5" name="Freeform 56"/>
            <p:cNvSpPr>
              <a:spLocks/>
            </p:cNvSpPr>
            <p:nvPr/>
          </p:nvSpPr>
          <p:spPr bwMode="auto">
            <a:xfrm>
              <a:off x="3372" y="1844"/>
              <a:ext cx="45" cy="63"/>
            </a:xfrm>
            <a:custGeom>
              <a:avLst/>
              <a:gdLst>
                <a:gd name="T0" fmla="*/ 45 w 45"/>
                <a:gd name="T1" fmla="*/ 15 h 63"/>
                <a:gd name="T2" fmla="*/ 42 w 45"/>
                <a:gd name="T3" fmla="*/ 10 h 63"/>
                <a:gd name="T4" fmla="*/ 37 w 45"/>
                <a:gd name="T5" fmla="*/ 3 h 63"/>
                <a:gd name="T6" fmla="*/ 30 w 45"/>
                <a:gd name="T7" fmla="*/ 0 h 63"/>
                <a:gd name="T8" fmla="*/ 18 w 45"/>
                <a:gd name="T9" fmla="*/ 0 h 63"/>
                <a:gd name="T10" fmla="*/ 11 w 45"/>
                <a:gd name="T11" fmla="*/ 3 h 63"/>
                <a:gd name="T12" fmla="*/ 6 w 45"/>
                <a:gd name="T13" fmla="*/ 10 h 63"/>
                <a:gd name="T14" fmla="*/ 3 w 45"/>
                <a:gd name="T15" fmla="*/ 15 h 63"/>
                <a:gd name="T16" fmla="*/ 0 w 45"/>
                <a:gd name="T17" fmla="*/ 24 h 63"/>
                <a:gd name="T18" fmla="*/ 0 w 45"/>
                <a:gd name="T19" fmla="*/ 39 h 63"/>
                <a:gd name="T20" fmla="*/ 3 w 45"/>
                <a:gd name="T21" fmla="*/ 49 h 63"/>
                <a:gd name="T22" fmla="*/ 6 w 45"/>
                <a:gd name="T23" fmla="*/ 54 h 63"/>
                <a:gd name="T24" fmla="*/ 11 w 45"/>
                <a:gd name="T25" fmla="*/ 60 h 63"/>
                <a:gd name="T26" fmla="*/ 18 w 45"/>
                <a:gd name="T27" fmla="*/ 63 h 63"/>
                <a:gd name="T28" fmla="*/ 30 w 45"/>
                <a:gd name="T29" fmla="*/ 63 h 63"/>
                <a:gd name="T30" fmla="*/ 37 w 45"/>
                <a:gd name="T31" fmla="*/ 60 h 63"/>
                <a:gd name="T32" fmla="*/ 42 w 45"/>
                <a:gd name="T33" fmla="*/ 54 h 63"/>
                <a:gd name="T34" fmla="*/ 45 w 45"/>
                <a:gd name="T35" fmla="*/ 49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63"/>
                <a:gd name="T56" fmla="*/ 45 w 45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63">
                  <a:moveTo>
                    <a:pt x="45" y="15"/>
                  </a:moveTo>
                  <a:lnTo>
                    <a:pt x="42" y="10"/>
                  </a:lnTo>
                  <a:lnTo>
                    <a:pt x="37" y="3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24"/>
                  </a:lnTo>
                  <a:lnTo>
                    <a:pt x="0" y="39"/>
                  </a:lnTo>
                  <a:lnTo>
                    <a:pt x="3" y="49"/>
                  </a:lnTo>
                  <a:lnTo>
                    <a:pt x="6" y="54"/>
                  </a:lnTo>
                  <a:lnTo>
                    <a:pt x="11" y="60"/>
                  </a:lnTo>
                  <a:lnTo>
                    <a:pt x="18" y="63"/>
                  </a:lnTo>
                  <a:lnTo>
                    <a:pt x="30" y="63"/>
                  </a:lnTo>
                  <a:lnTo>
                    <a:pt x="37" y="60"/>
                  </a:lnTo>
                  <a:lnTo>
                    <a:pt x="42" y="54"/>
                  </a:lnTo>
                  <a:lnTo>
                    <a:pt x="45" y="4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6" name="Line 57"/>
            <p:cNvSpPr>
              <a:spLocks noChangeShapeType="1"/>
            </p:cNvSpPr>
            <p:nvPr/>
          </p:nvSpPr>
          <p:spPr bwMode="auto">
            <a:xfrm>
              <a:off x="3438" y="1844"/>
              <a:ext cx="0" cy="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7" name="Line 58"/>
            <p:cNvSpPr>
              <a:spLocks noChangeShapeType="1"/>
            </p:cNvSpPr>
            <p:nvPr/>
          </p:nvSpPr>
          <p:spPr bwMode="auto">
            <a:xfrm>
              <a:off x="3438" y="1907"/>
              <a:ext cx="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8" name="Freeform 59"/>
            <p:cNvSpPr>
              <a:spLocks/>
            </p:cNvSpPr>
            <p:nvPr/>
          </p:nvSpPr>
          <p:spPr bwMode="auto">
            <a:xfrm>
              <a:off x="3487" y="1844"/>
              <a:ext cx="47" cy="63"/>
            </a:xfrm>
            <a:custGeom>
              <a:avLst/>
              <a:gdLst>
                <a:gd name="T0" fmla="*/ 18 w 47"/>
                <a:gd name="T1" fmla="*/ 0 h 63"/>
                <a:gd name="T2" fmla="*/ 12 w 47"/>
                <a:gd name="T3" fmla="*/ 3 h 63"/>
                <a:gd name="T4" fmla="*/ 5 w 47"/>
                <a:gd name="T5" fmla="*/ 10 h 63"/>
                <a:gd name="T6" fmla="*/ 2 w 47"/>
                <a:gd name="T7" fmla="*/ 15 h 63"/>
                <a:gd name="T8" fmla="*/ 0 w 47"/>
                <a:gd name="T9" fmla="*/ 24 h 63"/>
                <a:gd name="T10" fmla="*/ 0 w 47"/>
                <a:gd name="T11" fmla="*/ 39 h 63"/>
                <a:gd name="T12" fmla="*/ 2 w 47"/>
                <a:gd name="T13" fmla="*/ 49 h 63"/>
                <a:gd name="T14" fmla="*/ 5 w 47"/>
                <a:gd name="T15" fmla="*/ 54 h 63"/>
                <a:gd name="T16" fmla="*/ 12 w 47"/>
                <a:gd name="T17" fmla="*/ 60 h 63"/>
                <a:gd name="T18" fmla="*/ 18 w 47"/>
                <a:gd name="T19" fmla="*/ 63 h 63"/>
                <a:gd name="T20" fmla="*/ 30 w 47"/>
                <a:gd name="T21" fmla="*/ 63 h 63"/>
                <a:gd name="T22" fmla="*/ 36 w 47"/>
                <a:gd name="T23" fmla="*/ 60 h 63"/>
                <a:gd name="T24" fmla="*/ 41 w 47"/>
                <a:gd name="T25" fmla="*/ 54 h 63"/>
                <a:gd name="T26" fmla="*/ 44 w 47"/>
                <a:gd name="T27" fmla="*/ 49 h 63"/>
                <a:gd name="T28" fmla="*/ 47 w 47"/>
                <a:gd name="T29" fmla="*/ 39 h 63"/>
                <a:gd name="T30" fmla="*/ 47 w 47"/>
                <a:gd name="T31" fmla="*/ 24 h 63"/>
                <a:gd name="T32" fmla="*/ 44 w 47"/>
                <a:gd name="T33" fmla="*/ 15 h 63"/>
                <a:gd name="T34" fmla="*/ 41 w 47"/>
                <a:gd name="T35" fmla="*/ 10 h 63"/>
                <a:gd name="T36" fmla="*/ 36 w 47"/>
                <a:gd name="T37" fmla="*/ 3 h 63"/>
                <a:gd name="T38" fmla="*/ 30 w 47"/>
                <a:gd name="T39" fmla="*/ 0 h 63"/>
                <a:gd name="T40" fmla="*/ 18 w 47"/>
                <a:gd name="T41" fmla="*/ 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63"/>
                <a:gd name="T65" fmla="*/ 47 w 47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63">
                  <a:moveTo>
                    <a:pt x="18" y="0"/>
                  </a:moveTo>
                  <a:lnTo>
                    <a:pt x="12" y="3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0" y="39"/>
                  </a:lnTo>
                  <a:lnTo>
                    <a:pt x="2" y="49"/>
                  </a:lnTo>
                  <a:lnTo>
                    <a:pt x="5" y="54"/>
                  </a:lnTo>
                  <a:lnTo>
                    <a:pt x="12" y="60"/>
                  </a:lnTo>
                  <a:lnTo>
                    <a:pt x="18" y="63"/>
                  </a:lnTo>
                  <a:lnTo>
                    <a:pt x="30" y="63"/>
                  </a:lnTo>
                  <a:lnTo>
                    <a:pt x="36" y="60"/>
                  </a:lnTo>
                  <a:lnTo>
                    <a:pt x="41" y="54"/>
                  </a:lnTo>
                  <a:lnTo>
                    <a:pt x="44" y="49"/>
                  </a:lnTo>
                  <a:lnTo>
                    <a:pt x="47" y="39"/>
                  </a:lnTo>
                  <a:lnTo>
                    <a:pt x="47" y="24"/>
                  </a:lnTo>
                  <a:lnTo>
                    <a:pt x="44" y="15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30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9" name="Freeform 60"/>
            <p:cNvSpPr>
              <a:spLocks/>
            </p:cNvSpPr>
            <p:nvPr/>
          </p:nvSpPr>
          <p:spPr bwMode="auto">
            <a:xfrm>
              <a:off x="3556" y="1844"/>
              <a:ext cx="42" cy="63"/>
            </a:xfrm>
            <a:custGeom>
              <a:avLst/>
              <a:gdLst>
                <a:gd name="T0" fmla="*/ 0 w 42"/>
                <a:gd name="T1" fmla="*/ 0 h 63"/>
                <a:gd name="T2" fmla="*/ 0 w 42"/>
                <a:gd name="T3" fmla="*/ 45 h 63"/>
                <a:gd name="T4" fmla="*/ 3 w 42"/>
                <a:gd name="T5" fmla="*/ 54 h 63"/>
                <a:gd name="T6" fmla="*/ 9 w 42"/>
                <a:gd name="T7" fmla="*/ 60 h 63"/>
                <a:gd name="T8" fmla="*/ 18 w 42"/>
                <a:gd name="T9" fmla="*/ 63 h 63"/>
                <a:gd name="T10" fmla="*/ 24 w 42"/>
                <a:gd name="T11" fmla="*/ 63 h 63"/>
                <a:gd name="T12" fmla="*/ 32 w 42"/>
                <a:gd name="T13" fmla="*/ 60 h 63"/>
                <a:gd name="T14" fmla="*/ 39 w 42"/>
                <a:gd name="T15" fmla="*/ 54 h 63"/>
                <a:gd name="T16" fmla="*/ 42 w 42"/>
                <a:gd name="T17" fmla="*/ 45 h 63"/>
                <a:gd name="T18" fmla="*/ 42 w 42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63"/>
                <a:gd name="T32" fmla="*/ 42 w 42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63">
                  <a:moveTo>
                    <a:pt x="0" y="0"/>
                  </a:moveTo>
                  <a:lnTo>
                    <a:pt x="0" y="45"/>
                  </a:lnTo>
                  <a:lnTo>
                    <a:pt x="3" y="54"/>
                  </a:lnTo>
                  <a:lnTo>
                    <a:pt x="9" y="60"/>
                  </a:lnTo>
                  <a:lnTo>
                    <a:pt x="18" y="63"/>
                  </a:lnTo>
                  <a:lnTo>
                    <a:pt x="24" y="63"/>
                  </a:lnTo>
                  <a:lnTo>
                    <a:pt x="32" y="60"/>
                  </a:lnTo>
                  <a:lnTo>
                    <a:pt x="39" y="54"/>
                  </a:lnTo>
                  <a:lnTo>
                    <a:pt x="42" y="45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0" name="Line 61"/>
            <p:cNvSpPr>
              <a:spLocks noChangeShapeType="1"/>
            </p:cNvSpPr>
            <p:nvPr/>
          </p:nvSpPr>
          <p:spPr bwMode="auto">
            <a:xfrm>
              <a:off x="3622" y="1844"/>
              <a:ext cx="0" cy="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1" name="Freeform 62"/>
            <p:cNvSpPr>
              <a:spLocks/>
            </p:cNvSpPr>
            <p:nvPr/>
          </p:nvSpPr>
          <p:spPr bwMode="auto">
            <a:xfrm>
              <a:off x="3622" y="1844"/>
              <a:ext cx="41" cy="63"/>
            </a:xfrm>
            <a:custGeom>
              <a:avLst/>
              <a:gdLst>
                <a:gd name="T0" fmla="*/ 0 w 41"/>
                <a:gd name="T1" fmla="*/ 0 h 63"/>
                <a:gd name="T2" fmla="*/ 21 w 41"/>
                <a:gd name="T3" fmla="*/ 0 h 63"/>
                <a:gd name="T4" fmla="*/ 30 w 41"/>
                <a:gd name="T5" fmla="*/ 3 h 63"/>
                <a:gd name="T6" fmla="*/ 36 w 41"/>
                <a:gd name="T7" fmla="*/ 10 h 63"/>
                <a:gd name="T8" fmla="*/ 39 w 41"/>
                <a:gd name="T9" fmla="*/ 15 h 63"/>
                <a:gd name="T10" fmla="*/ 41 w 41"/>
                <a:gd name="T11" fmla="*/ 24 h 63"/>
                <a:gd name="T12" fmla="*/ 41 w 41"/>
                <a:gd name="T13" fmla="*/ 39 h 63"/>
                <a:gd name="T14" fmla="*/ 39 w 41"/>
                <a:gd name="T15" fmla="*/ 49 h 63"/>
                <a:gd name="T16" fmla="*/ 36 w 41"/>
                <a:gd name="T17" fmla="*/ 54 h 63"/>
                <a:gd name="T18" fmla="*/ 30 w 41"/>
                <a:gd name="T19" fmla="*/ 60 h 63"/>
                <a:gd name="T20" fmla="*/ 21 w 41"/>
                <a:gd name="T21" fmla="*/ 63 h 63"/>
                <a:gd name="T22" fmla="*/ 0 w 41"/>
                <a:gd name="T23" fmla="*/ 63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63"/>
                <a:gd name="T38" fmla="*/ 41 w 41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63">
                  <a:moveTo>
                    <a:pt x="0" y="0"/>
                  </a:moveTo>
                  <a:lnTo>
                    <a:pt x="21" y="0"/>
                  </a:lnTo>
                  <a:lnTo>
                    <a:pt x="30" y="3"/>
                  </a:lnTo>
                  <a:lnTo>
                    <a:pt x="36" y="10"/>
                  </a:lnTo>
                  <a:lnTo>
                    <a:pt x="39" y="15"/>
                  </a:lnTo>
                  <a:lnTo>
                    <a:pt x="41" y="24"/>
                  </a:lnTo>
                  <a:lnTo>
                    <a:pt x="41" y="39"/>
                  </a:lnTo>
                  <a:lnTo>
                    <a:pt x="39" y="49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21" y="63"/>
                  </a:lnTo>
                  <a:lnTo>
                    <a:pt x="0" y="63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2" name="Line 63"/>
            <p:cNvSpPr>
              <a:spLocks noChangeShapeType="1"/>
            </p:cNvSpPr>
            <p:nvPr/>
          </p:nvSpPr>
          <p:spPr bwMode="auto">
            <a:xfrm>
              <a:off x="3375" y="1985"/>
              <a:ext cx="0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3" name="Line 64"/>
            <p:cNvSpPr>
              <a:spLocks noChangeShapeType="1"/>
            </p:cNvSpPr>
            <p:nvPr/>
          </p:nvSpPr>
          <p:spPr bwMode="auto">
            <a:xfrm>
              <a:off x="3375" y="1985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4" name="Line 65"/>
            <p:cNvSpPr>
              <a:spLocks noChangeShapeType="1"/>
            </p:cNvSpPr>
            <p:nvPr/>
          </p:nvSpPr>
          <p:spPr bwMode="auto">
            <a:xfrm>
              <a:off x="3375" y="2014"/>
              <a:ext cx="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5" name="Line 66"/>
            <p:cNvSpPr>
              <a:spLocks noChangeShapeType="1"/>
            </p:cNvSpPr>
            <p:nvPr/>
          </p:nvSpPr>
          <p:spPr bwMode="auto">
            <a:xfrm>
              <a:off x="3375" y="2047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6" name="Line 67"/>
            <p:cNvSpPr>
              <a:spLocks noChangeShapeType="1"/>
            </p:cNvSpPr>
            <p:nvPr/>
          </p:nvSpPr>
          <p:spPr bwMode="auto">
            <a:xfrm>
              <a:off x="3432" y="1985"/>
              <a:ext cx="0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7" name="Line 68"/>
            <p:cNvSpPr>
              <a:spLocks noChangeShapeType="1"/>
            </p:cNvSpPr>
            <p:nvPr/>
          </p:nvSpPr>
          <p:spPr bwMode="auto">
            <a:xfrm>
              <a:off x="3432" y="1985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8" name="Line 69"/>
            <p:cNvSpPr>
              <a:spLocks noChangeShapeType="1"/>
            </p:cNvSpPr>
            <p:nvPr/>
          </p:nvSpPr>
          <p:spPr bwMode="auto">
            <a:xfrm>
              <a:off x="3432" y="2014"/>
              <a:ext cx="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9" name="Line 70"/>
            <p:cNvSpPr>
              <a:spLocks noChangeShapeType="1"/>
            </p:cNvSpPr>
            <p:nvPr/>
          </p:nvSpPr>
          <p:spPr bwMode="auto">
            <a:xfrm>
              <a:off x="3487" y="1985"/>
              <a:ext cx="0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0" name="Line 71"/>
            <p:cNvSpPr>
              <a:spLocks noChangeShapeType="1"/>
            </p:cNvSpPr>
            <p:nvPr/>
          </p:nvSpPr>
          <p:spPr bwMode="auto">
            <a:xfrm>
              <a:off x="3487" y="1985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1" name="Line 72"/>
            <p:cNvSpPr>
              <a:spLocks noChangeShapeType="1"/>
            </p:cNvSpPr>
            <p:nvPr/>
          </p:nvSpPr>
          <p:spPr bwMode="auto">
            <a:xfrm>
              <a:off x="3487" y="2014"/>
              <a:ext cx="2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2" name="Line 73"/>
            <p:cNvSpPr>
              <a:spLocks noChangeShapeType="1"/>
            </p:cNvSpPr>
            <p:nvPr/>
          </p:nvSpPr>
          <p:spPr bwMode="auto">
            <a:xfrm>
              <a:off x="3541" y="1985"/>
              <a:ext cx="0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3" name="Line 74"/>
            <p:cNvSpPr>
              <a:spLocks noChangeShapeType="1"/>
            </p:cNvSpPr>
            <p:nvPr/>
          </p:nvSpPr>
          <p:spPr bwMode="auto">
            <a:xfrm>
              <a:off x="3541" y="1985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4" name="Line 75"/>
            <p:cNvSpPr>
              <a:spLocks noChangeShapeType="1"/>
            </p:cNvSpPr>
            <p:nvPr/>
          </p:nvSpPr>
          <p:spPr bwMode="auto">
            <a:xfrm>
              <a:off x="3541" y="2014"/>
              <a:ext cx="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5" name="Line 76"/>
            <p:cNvSpPr>
              <a:spLocks noChangeShapeType="1"/>
            </p:cNvSpPr>
            <p:nvPr/>
          </p:nvSpPr>
          <p:spPr bwMode="auto">
            <a:xfrm>
              <a:off x="3541" y="2047"/>
              <a:ext cx="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6" name="Freeform 77"/>
            <p:cNvSpPr>
              <a:spLocks/>
            </p:cNvSpPr>
            <p:nvPr/>
          </p:nvSpPr>
          <p:spPr bwMode="auto">
            <a:xfrm>
              <a:off x="3595" y="1985"/>
              <a:ext cx="45" cy="62"/>
            </a:xfrm>
            <a:custGeom>
              <a:avLst/>
              <a:gdLst>
                <a:gd name="T0" fmla="*/ 45 w 45"/>
                <a:gd name="T1" fmla="*/ 15 h 62"/>
                <a:gd name="T2" fmla="*/ 42 w 45"/>
                <a:gd name="T3" fmla="*/ 8 h 62"/>
                <a:gd name="T4" fmla="*/ 36 w 45"/>
                <a:gd name="T5" fmla="*/ 2 h 62"/>
                <a:gd name="T6" fmla="*/ 29 w 45"/>
                <a:gd name="T7" fmla="*/ 0 h 62"/>
                <a:gd name="T8" fmla="*/ 18 w 45"/>
                <a:gd name="T9" fmla="*/ 0 h 62"/>
                <a:gd name="T10" fmla="*/ 11 w 45"/>
                <a:gd name="T11" fmla="*/ 2 h 62"/>
                <a:gd name="T12" fmla="*/ 6 w 45"/>
                <a:gd name="T13" fmla="*/ 8 h 62"/>
                <a:gd name="T14" fmla="*/ 3 w 45"/>
                <a:gd name="T15" fmla="*/ 15 h 62"/>
                <a:gd name="T16" fmla="*/ 0 w 45"/>
                <a:gd name="T17" fmla="*/ 23 h 62"/>
                <a:gd name="T18" fmla="*/ 0 w 45"/>
                <a:gd name="T19" fmla="*/ 39 h 62"/>
                <a:gd name="T20" fmla="*/ 3 w 45"/>
                <a:gd name="T21" fmla="*/ 47 h 62"/>
                <a:gd name="T22" fmla="*/ 6 w 45"/>
                <a:gd name="T23" fmla="*/ 54 h 62"/>
                <a:gd name="T24" fmla="*/ 11 w 45"/>
                <a:gd name="T25" fmla="*/ 60 h 62"/>
                <a:gd name="T26" fmla="*/ 18 w 45"/>
                <a:gd name="T27" fmla="*/ 62 h 62"/>
                <a:gd name="T28" fmla="*/ 29 w 45"/>
                <a:gd name="T29" fmla="*/ 62 h 62"/>
                <a:gd name="T30" fmla="*/ 36 w 45"/>
                <a:gd name="T31" fmla="*/ 60 h 62"/>
                <a:gd name="T32" fmla="*/ 42 w 45"/>
                <a:gd name="T33" fmla="*/ 54 h 62"/>
                <a:gd name="T34" fmla="*/ 45 w 45"/>
                <a:gd name="T35" fmla="*/ 47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62"/>
                <a:gd name="T56" fmla="*/ 45 w 45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62">
                  <a:moveTo>
                    <a:pt x="45" y="15"/>
                  </a:moveTo>
                  <a:lnTo>
                    <a:pt x="42" y="8"/>
                  </a:lnTo>
                  <a:lnTo>
                    <a:pt x="36" y="2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8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9"/>
                  </a:lnTo>
                  <a:lnTo>
                    <a:pt x="3" y="47"/>
                  </a:lnTo>
                  <a:lnTo>
                    <a:pt x="6" y="54"/>
                  </a:lnTo>
                  <a:lnTo>
                    <a:pt x="11" y="60"/>
                  </a:lnTo>
                  <a:lnTo>
                    <a:pt x="18" y="62"/>
                  </a:lnTo>
                  <a:lnTo>
                    <a:pt x="29" y="62"/>
                  </a:lnTo>
                  <a:lnTo>
                    <a:pt x="36" y="60"/>
                  </a:lnTo>
                  <a:lnTo>
                    <a:pt x="42" y="54"/>
                  </a:lnTo>
                  <a:lnTo>
                    <a:pt x="45" y="47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7" name="Line 78"/>
            <p:cNvSpPr>
              <a:spLocks noChangeShapeType="1"/>
            </p:cNvSpPr>
            <p:nvPr/>
          </p:nvSpPr>
          <p:spPr bwMode="auto">
            <a:xfrm>
              <a:off x="3673" y="1985"/>
              <a:ext cx="0" cy="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8" name="Line 79"/>
            <p:cNvSpPr>
              <a:spLocks noChangeShapeType="1"/>
            </p:cNvSpPr>
            <p:nvPr/>
          </p:nvSpPr>
          <p:spPr bwMode="auto">
            <a:xfrm>
              <a:off x="3652" y="1985"/>
              <a:ext cx="4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9" name="Line 80"/>
            <p:cNvSpPr>
              <a:spLocks noChangeShapeType="1"/>
            </p:cNvSpPr>
            <p:nvPr/>
          </p:nvSpPr>
          <p:spPr bwMode="auto">
            <a:xfrm>
              <a:off x="3806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0" name="Line 81"/>
            <p:cNvSpPr>
              <a:spLocks noChangeShapeType="1"/>
            </p:cNvSpPr>
            <p:nvPr/>
          </p:nvSpPr>
          <p:spPr bwMode="auto">
            <a:xfrm>
              <a:off x="3806" y="1171"/>
              <a:ext cx="4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1" name="Line 82"/>
            <p:cNvSpPr>
              <a:spLocks noChangeShapeType="1"/>
            </p:cNvSpPr>
            <p:nvPr/>
          </p:nvSpPr>
          <p:spPr bwMode="auto">
            <a:xfrm>
              <a:off x="3847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2" name="Line 83"/>
            <p:cNvSpPr>
              <a:spLocks noChangeShapeType="1"/>
            </p:cNvSpPr>
            <p:nvPr/>
          </p:nvSpPr>
          <p:spPr bwMode="auto">
            <a:xfrm>
              <a:off x="3871" y="1207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3" name="Line 84"/>
            <p:cNvSpPr>
              <a:spLocks noChangeShapeType="1"/>
            </p:cNvSpPr>
            <p:nvPr/>
          </p:nvSpPr>
          <p:spPr bwMode="auto">
            <a:xfrm flipH="1">
              <a:off x="3941" y="1171"/>
              <a:ext cx="23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4" name="Line 85"/>
            <p:cNvSpPr>
              <a:spLocks noChangeShapeType="1"/>
            </p:cNvSpPr>
            <p:nvPr/>
          </p:nvSpPr>
          <p:spPr bwMode="auto">
            <a:xfrm>
              <a:off x="3964" y="1171"/>
              <a:ext cx="25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5" name="Line 86"/>
            <p:cNvSpPr>
              <a:spLocks noChangeShapeType="1"/>
            </p:cNvSpPr>
            <p:nvPr/>
          </p:nvSpPr>
          <p:spPr bwMode="auto">
            <a:xfrm>
              <a:off x="3941" y="1235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6" name="Line 87"/>
            <p:cNvSpPr>
              <a:spLocks noChangeShapeType="1"/>
            </p:cNvSpPr>
            <p:nvPr/>
          </p:nvSpPr>
          <p:spPr bwMode="auto">
            <a:xfrm>
              <a:off x="4046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7" name="Line 88"/>
            <p:cNvSpPr>
              <a:spLocks noChangeShapeType="1"/>
            </p:cNvSpPr>
            <p:nvPr/>
          </p:nvSpPr>
          <p:spPr bwMode="auto">
            <a:xfrm>
              <a:off x="4026" y="1171"/>
              <a:ext cx="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8" name="Line 89"/>
            <p:cNvSpPr>
              <a:spLocks noChangeShapeType="1"/>
            </p:cNvSpPr>
            <p:nvPr/>
          </p:nvSpPr>
          <p:spPr bwMode="auto">
            <a:xfrm>
              <a:off x="4083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9" name="Freeform 90"/>
            <p:cNvSpPr>
              <a:spLocks/>
            </p:cNvSpPr>
            <p:nvPr/>
          </p:nvSpPr>
          <p:spPr bwMode="auto">
            <a:xfrm>
              <a:off x="4083" y="1171"/>
              <a:ext cx="41" cy="31"/>
            </a:xfrm>
            <a:custGeom>
              <a:avLst/>
              <a:gdLst>
                <a:gd name="T0" fmla="*/ 0 w 41"/>
                <a:gd name="T1" fmla="*/ 0 h 31"/>
                <a:gd name="T2" fmla="*/ 26 w 41"/>
                <a:gd name="T3" fmla="*/ 0 h 31"/>
                <a:gd name="T4" fmla="*/ 35 w 41"/>
                <a:gd name="T5" fmla="*/ 4 h 31"/>
                <a:gd name="T6" fmla="*/ 39 w 41"/>
                <a:gd name="T7" fmla="*/ 7 h 31"/>
                <a:gd name="T8" fmla="*/ 41 w 41"/>
                <a:gd name="T9" fmla="*/ 13 h 31"/>
                <a:gd name="T10" fmla="*/ 41 w 41"/>
                <a:gd name="T11" fmla="*/ 18 h 31"/>
                <a:gd name="T12" fmla="*/ 39 w 41"/>
                <a:gd name="T13" fmla="*/ 25 h 31"/>
                <a:gd name="T14" fmla="*/ 35 w 41"/>
                <a:gd name="T15" fmla="*/ 28 h 31"/>
                <a:gd name="T16" fmla="*/ 26 w 41"/>
                <a:gd name="T17" fmla="*/ 31 h 31"/>
                <a:gd name="T18" fmla="*/ 0 w 41"/>
                <a:gd name="T19" fmla="*/ 31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1"/>
                <a:gd name="T32" fmla="*/ 41 w 41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1">
                  <a:moveTo>
                    <a:pt x="0" y="0"/>
                  </a:moveTo>
                  <a:lnTo>
                    <a:pt x="26" y="0"/>
                  </a:lnTo>
                  <a:lnTo>
                    <a:pt x="35" y="4"/>
                  </a:lnTo>
                  <a:lnTo>
                    <a:pt x="39" y="7"/>
                  </a:lnTo>
                  <a:lnTo>
                    <a:pt x="41" y="13"/>
                  </a:lnTo>
                  <a:lnTo>
                    <a:pt x="41" y="18"/>
                  </a:lnTo>
                  <a:lnTo>
                    <a:pt x="39" y="25"/>
                  </a:lnTo>
                  <a:lnTo>
                    <a:pt x="35" y="28"/>
                  </a:lnTo>
                  <a:lnTo>
                    <a:pt x="26" y="31"/>
                  </a:lnTo>
                  <a:lnTo>
                    <a:pt x="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0" name="Line 91"/>
            <p:cNvSpPr>
              <a:spLocks noChangeShapeType="1"/>
            </p:cNvSpPr>
            <p:nvPr/>
          </p:nvSpPr>
          <p:spPr bwMode="auto">
            <a:xfrm>
              <a:off x="4104" y="1202"/>
              <a:ext cx="20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1" name="Line 92"/>
            <p:cNvSpPr>
              <a:spLocks noChangeShapeType="1"/>
            </p:cNvSpPr>
            <p:nvPr/>
          </p:nvSpPr>
          <p:spPr bwMode="auto">
            <a:xfrm flipH="1">
              <a:off x="4136" y="1171"/>
              <a:ext cx="25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2" name="Line 93"/>
            <p:cNvSpPr>
              <a:spLocks noChangeShapeType="1"/>
            </p:cNvSpPr>
            <p:nvPr/>
          </p:nvSpPr>
          <p:spPr bwMode="auto">
            <a:xfrm>
              <a:off x="4161" y="1171"/>
              <a:ext cx="23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3" name="Line 94"/>
            <p:cNvSpPr>
              <a:spLocks noChangeShapeType="1"/>
            </p:cNvSpPr>
            <p:nvPr/>
          </p:nvSpPr>
          <p:spPr bwMode="auto">
            <a:xfrm>
              <a:off x="4145" y="1214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4" name="Line 95"/>
            <p:cNvSpPr>
              <a:spLocks noChangeShapeType="1"/>
            </p:cNvSpPr>
            <p:nvPr/>
          </p:nvSpPr>
          <p:spPr bwMode="auto">
            <a:xfrm>
              <a:off x="4200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5" name="Line 96"/>
            <p:cNvSpPr>
              <a:spLocks noChangeShapeType="1"/>
            </p:cNvSpPr>
            <p:nvPr/>
          </p:nvSpPr>
          <p:spPr bwMode="auto">
            <a:xfrm>
              <a:off x="4200" y="1171"/>
              <a:ext cx="4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6" name="Line 97"/>
            <p:cNvSpPr>
              <a:spLocks noChangeShapeType="1"/>
            </p:cNvSpPr>
            <p:nvPr/>
          </p:nvSpPr>
          <p:spPr bwMode="auto">
            <a:xfrm>
              <a:off x="4241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7" name="Freeform 98"/>
            <p:cNvSpPr>
              <a:spLocks/>
            </p:cNvSpPr>
            <p:nvPr/>
          </p:nvSpPr>
          <p:spPr bwMode="auto">
            <a:xfrm>
              <a:off x="4262" y="1171"/>
              <a:ext cx="42" cy="64"/>
            </a:xfrm>
            <a:custGeom>
              <a:avLst/>
              <a:gdLst>
                <a:gd name="T0" fmla="*/ 42 w 42"/>
                <a:gd name="T1" fmla="*/ 10 h 64"/>
                <a:gd name="T2" fmla="*/ 37 w 42"/>
                <a:gd name="T3" fmla="*/ 4 h 64"/>
                <a:gd name="T4" fmla="*/ 28 w 42"/>
                <a:gd name="T5" fmla="*/ 0 h 64"/>
                <a:gd name="T6" fmla="*/ 16 w 42"/>
                <a:gd name="T7" fmla="*/ 0 h 64"/>
                <a:gd name="T8" fmla="*/ 6 w 42"/>
                <a:gd name="T9" fmla="*/ 4 h 64"/>
                <a:gd name="T10" fmla="*/ 0 w 42"/>
                <a:gd name="T11" fmla="*/ 10 h 64"/>
                <a:gd name="T12" fmla="*/ 0 w 42"/>
                <a:gd name="T13" fmla="*/ 16 h 64"/>
                <a:gd name="T14" fmla="*/ 3 w 42"/>
                <a:gd name="T15" fmla="*/ 22 h 64"/>
                <a:gd name="T16" fmla="*/ 6 w 42"/>
                <a:gd name="T17" fmla="*/ 25 h 64"/>
                <a:gd name="T18" fmla="*/ 13 w 42"/>
                <a:gd name="T19" fmla="*/ 28 h 64"/>
                <a:gd name="T20" fmla="*/ 31 w 42"/>
                <a:gd name="T21" fmla="*/ 34 h 64"/>
                <a:gd name="T22" fmla="*/ 37 w 42"/>
                <a:gd name="T23" fmla="*/ 36 h 64"/>
                <a:gd name="T24" fmla="*/ 39 w 42"/>
                <a:gd name="T25" fmla="*/ 41 h 64"/>
                <a:gd name="T26" fmla="*/ 42 w 42"/>
                <a:gd name="T27" fmla="*/ 46 h 64"/>
                <a:gd name="T28" fmla="*/ 42 w 42"/>
                <a:gd name="T29" fmla="*/ 55 h 64"/>
                <a:gd name="T30" fmla="*/ 37 w 42"/>
                <a:gd name="T31" fmla="*/ 61 h 64"/>
                <a:gd name="T32" fmla="*/ 28 w 42"/>
                <a:gd name="T33" fmla="*/ 64 h 64"/>
                <a:gd name="T34" fmla="*/ 16 w 42"/>
                <a:gd name="T35" fmla="*/ 64 h 64"/>
                <a:gd name="T36" fmla="*/ 6 w 42"/>
                <a:gd name="T37" fmla="*/ 61 h 64"/>
                <a:gd name="T38" fmla="*/ 0 w 42"/>
                <a:gd name="T39" fmla="*/ 55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64"/>
                <a:gd name="T62" fmla="*/ 42 w 42"/>
                <a:gd name="T63" fmla="*/ 64 h 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64">
                  <a:moveTo>
                    <a:pt x="42" y="10"/>
                  </a:moveTo>
                  <a:lnTo>
                    <a:pt x="37" y="4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31" y="34"/>
                  </a:lnTo>
                  <a:lnTo>
                    <a:pt x="37" y="36"/>
                  </a:lnTo>
                  <a:lnTo>
                    <a:pt x="39" y="41"/>
                  </a:lnTo>
                  <a:lnTo>
                    <a:pt x="42" y="46"/>
                  </a:lnTo>
                  <a:lnTo>
                    <a:pt x="42" y="55"/>
                  </a:lnTo>
                  <a:lnTo>
                    <a:pt x="37" y="61"/>
                  </a:lnTo>
                  <a:lnTo>
                    <a:pt x="28" y="64"/>
                  </a:lnTo>
                  <a:lnTo>
                    <a:pt x="16" y="64"/>
                  </a:lnTo>
                  <a:lnTo>
                    <a:pt x="6" y="61"/>
                  </a:lnTo>
                  <a:lnTo>
                    <a:pt x="0" y="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8" name="Line 99"/>
            <p:cNvSpPr>
              <a:spLocks noChangeShapeType="1"/>
            </p:cNvSpPr>
            <p:nvPr/>
          </p:nvSpPr>
          <p:spPr bwMode="auto">
            <a:xfrm>
              <a:off x="4326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9" name="Line 100"/>
            <p:cNvSpPr>
              <a:spLocks noChangeShapeType="1"/>
            </p:cNvSpPr>
            <p:nvPr/>
          </p:nvSpPr>
          <p:spPr bwMode="auto">
            <a:xfrm>
              <a:off x="4361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0" name="Line 101"/>
            <p:cNvSpPr>
              <a:spLocks noChangeShapeType="1"/>
            </p:cNvSpPr>
            <p:nvPr/>
          </p:nvSpPr>
          <p:spPr bwMode="auto">
            <a:xfrm>
              <a:off x="4340" y="1171"/>
              <a:ext cx="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1" name="Line 102"/>
            <p:cNvSpPr>
              <a:spLocks noChangeShapeType="1"/>
            </p:cNvSpPr>
            <p:nvPr/>
          </p:nvSpPr>
          <p:spPr bwMode="auto">
            <a:xfrm>
              <a:off x="4397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2" name="Freeform 103"/>
            <p:cNvSpPr>
              <a:spLocks/>
            </p:cNvSpPr>
            <p:nvPr/>
          </p:nvSpPr>
          <p:spPr bwMode="auto">
            <a:xfrm>
              <a:off x="4418" y="1171"/>
              <a:ext cx="49" cy="64"/>
            </a:xfrm>
            <a:custGeom>
              <a:avLst/>
              <a:gdLst>
                <a:gd name="T0" fmla="*/ 18 w 49"/>
                <a:gd name="T1" fmla="*/ 0 h 64"/>
                <a:gd name="T2" fmla="*/ 13 w 49"/>
                <a:gd name="T3" fmla="*/ 4 h 64"/>
                <a:gd name="T4" fmla="*/ 7 w 49"/>
                <a:gd name="T5" fmla="*/ 10 h 64"/>
                <a:gd name="T6" fmla="*/ 5 w 49"/>
                <a:gd name="T7" fmla="*/ 16 h 64"/>
                <a:gd name="T8" fmla="*/ 0 w 49"/>
                <a:gd name="T9" fmla="*/ 25 h 64"/>
                <a:gd name="T10" fmla="*/ 0 w 49"/>
                <a:gd name="T11" fmla="*/ 41 h 64"/>
                <a:gd name="T12" fmla="*/ 5 w 49"/>
                <a:gd name="T13" fmla="*/ 49 h 64"/>
                <a:gd name="T14" fmla="*/ 7 w 49"/>
                <a:gd name="T15" fmla="*/ 55 h 64"/>
                <a:gd name="T16" fmla="*/ 13 w 49"/>
                <a:gd name="T17" fmla="*/ 61 h 64"/>
                <a:gd name="T18" fmla="*/ 18 w 49"/>
                <a:gd name="T19" fmla="*/ 64 h 64"/>
                <a:gd name="T20" fmla="*/ 31 w 49"/>
                <a:gd name="T21" fmla="*/ 64 h 64"/>
                <a:gd name="T22" fmla="*/ 37 w 49"/>
                <a:gd name="T23" fmla="*/ 61 h 64"/>
                <a:gd name="T24" fmla="*/ 44 w 49"/>
                <a:gd name="T25" fmla="*/ 55 h 64"/>
                <a:gd name="T26" fmla="*/ 46 w 49"/>
                <a:gd name="T27" fmla="*/ 49 h 64"/>
                <a:gd name="T28" fmla="*/ 49 w 49"/>
                <a:gd name="T29" fmla="*/ 41 h 64"/>
                <a:gd name="T30" fmla="*/ 49 w 49"/>
                <a:gd name="T31" fmla="*/ 25 h 64"/>
                <a:gd name="T32" fmla="*/ 46 w 49"/>
                <a:gd name="T33" fmla="*/ 16 h 64"/>
                <a:gd name="T34" fmla="*/ 44 w 49"/>
                <a:gd name="T35" fmla="*/ 10 h 64"/>
                <a:gd name="T36" fmla="*/ 37 w 49"/>
                <a:gd name="T37" fmla="*/ 4 h 64"/>
                <a:gd name="T38" fmla="*/ 31 w 49"/>
                <a:gd name="T39" fmla="*/ 0 h 64"/>
                <a:gd name="T40" fmla="*/ 18 w 49"/>
                <a:gd name="T41" fmla="*/ 0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64"/>
                <a:gd name="T65" fmla="*/ 49 w 49"/>
                <a:gd name="T66" fmla="*/ 64 h 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64">
                  <a:moveTo>
                    <a:pt x="18" y="0"/>
                  </a:moveTo>
                  <a:lnTo>
                    <a:pt x="13" y="4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5" y="49"/>
                  </a:lnTo>
                  <a:lnTo>
                    <a:pt x="7" y="55"/>
                  </a:lnTo>
                  <a:lnTo>
                    <a:pt x="13" y="61"/>
                  </a:lnTo>
                  <a:lnTo>
                    <a:pt x="18" y="64"/>
                  </a:lnTo>
                  <a:lnTo>
                    <a:pt x="31" y="64"/>
                  </a:lnTo>
                  <a:lnTo>
                    <a:pt x="37" y="61"/>
                  </a:lnTo>
                  <a:lnTo>
                    <a:pt x="44" y="55"/>
                  </a:lnTo>
                  <a:lnTo>
                    <a:pt x="46" y="49"/>
                  </a:lnTo>
                  <a:lnTo>
                    <a:pt x="49" y="41"/>
                  </a:lnTo>
                  <a:lnTo>
                    <a:pt x="49" y="25"/>
                  </a:lnTo>
                  <a:lnTo>
                    <a:pt x="46" y="16"/>
                  </a:lnTo>
                  <a:lnTo>
                    <a:pt x="44" y="10"/>
                  </a:lnTo>
                  <a:lnTo>
                    <a:pt x="37" y="4"/>
                  </a:lnTo>
                  <a:lnTo>
                    <a:pt x="31" y="0"/>
                  </a:lnTo>
                  <a:lnTo>
                    <a:pt x="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3" name="Line 104"/>
            <p:cNvSpPr>
              <a:spLocks noChangeShapeType="1"/>
            </p:cNvSpPr>
            <p:nvPr/>
          </p:nvSpPr>
          <p:spPr bwMode="auto">
            <a:xfrm>
              <a:off x="4488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4" name="Line 105"/>
            <p:cNvSpPr>
              <a:spLocks noChangeShapeType="1"/>
            </p:cNvSpPr>
            <p:nvPr/>
          </p:nvSpPr>
          <p:spPr bwMode="auto">
            <a:xfrm>
              <a:off x="4488" y="1171"/>
              <a:ext cx="42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5" name="Line 106"/>
            <p:cNvSpPr>
              <a:spLocks noChangeShapeType="1"/>
            </p:cNvSpPr>
            <p:nvPr/>
          </p:nvSpPr>
          <p:spPr bwMode="auto">
            <a:xfrm>
              <a:off x="4530" y="1171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6" name="Freeform 107"/>
            <p:cNvSpPr>
              <a:spLocks/>
            </p:cNvSpPr>
            <p:nvPr/>
          </p:nvSpPr>
          <p:spPr bwMode="auto">
            <a:xfrm>
              <a:off x="4719" y="1560"/>
              <a:ext cx="45" cy="44"/>
            </a:xfrm>
            <a:custGeom>
              <a:avLst/>
              <a:gdLst>
                <a:gd name="T0" fmla="*/ 0 w 45"/>
                <a:gd name="T1" fmla="*/ 29 h 44"/>
                <a:gd name="T2" fmla="*/ 16 w 45"/>
                <a:gd name="T3" fmla="*/ 29 h 44"/>
                <a:gd name="T4" fmla="*/ 16 w 45"/>
                <a:gd name="T5" fmla="*/ 44 h 44"/>
                <a:gd name="T6" fmla="*/ 29 w 45"/>
                <a:gd name="T7" fmla="*/ 44 h 44"/>
                <a:gd name="T8" fmla="*/ 29 w 45"/>
                <a:gd name="T9" fmla="*/ 29 h 44"/>
                <a:gd name="T10" fmla="*/ 45 w 45"/>
                <a:gd name="T11" fmla="*/ 29 h 44"/>
                <a:gd name="T12" fmla="*/ 45 w 45"/>
                <a:gd name="T13" fmla="*/ 15 h 44"/>
                <a:gd name="T14" fmla="*/ 29 w 45"/>
                <a:gd name="T15" fmla="*/ 15 h 44"/>
                <a:gd name="T16" fmla="*/ 29 w 45"/>
                <a:gd name="T17" fmla="*/ 0 h 44"/>
                <a:gd name="T18" fmla="*/ 16 w 45"/>
                <a:gd name="T19" fmla="*/ 0 h 44"/>
                <a:gd name="T20" fmla="*/ 16 w 45"/>
                <a:gd name="T21" fmla="*/ 15 h 44"/>
                <a:gd name="T22" fmla="*/ 0 w 45"/>
                <a:gd name="T23" fmla="*/ 15 h 44"/>
                <a:gd name="T24" fmla="*/ 0 w 45"/>
                <a:gd name="T25" fmla="*/ 29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44"/>
                <a:gd name="T41" fmla="*/ 45 w 45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44">
                  <a:moveTo>
                    <a:pt x="0" y="29"/>
                  </a:moveTo>
                  <a:lnTo>
                    <a:pt x="16" y="29"/>
                  </a:lnTo>
                  <a:lnTo>
                    <a:pt x="16" y="44"/>
                  </a:lnTo>
                  <a:lnTo>
                    <a:pt x="29" y="44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45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0" y="15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7" name="Line 108"/>
            <p:cNvSpPr>
              <a:spLocks noChangeShapeType="1"/>
            </p:cNvSpPr>
            <p:nvPr/>
          </p:nvSpPr>
          <p:spPr bwMode="auto">
            <a:xfrm>
              <a:off x="4840" y="1554"/>
              <a:ext cx="0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8" name="Freeform 109"/>
            <p:cNvSpPr>
              <a:spLocks/>
            </p:cNvSpPr>
            <p:nvPr/>
          </p:nvSpPr>
          <p:spPr bwMode="auto">
            <a:xfrm>
              <a:off x="4840" y="1554"/>
              <a:ext cx="37" cy="27"/>
            </a:xfrm>
            <a:custGeom>
              <a:avLst/>
              <a:gdLst>
                <a:gd name="T0" fmla="*/ 0 w 37"/>
                <a:gd name="T1" fmla="*/ 0 h 27"/>
                <a:gd name="T2" fmla="*/ 24 w 37"/>
                <a:gd name="T3" fmla="*/ 0 h 27"/>
                <a:gd name="T4" fmla="*/ 31 w 37"/>
                <a:gd name="T5" fmla="*/ 3 h 27"/>
                <a:gd name="T6" fmla="*/ 34 w 37"/>
                <a:gd name="T7" fmla="*/ 6 h 27"/>
                <a:gd name="T8" fmla="*/ 37 w 37"/>
                <a:gd name="T9" fmla="*/ 11 h 27"/>
                <a:gd name="T10" fmla="*/ 37 w 37"/>
                <a:gd name="T11" fmla="*/ 17 h 27"/>
                <a:gd name="T12" fmla="*/ 34 w 37"/>
                <a:gd name="T13" fmla="*/ 23 h 27"/>
                <a:gd name="T14" fmla="*/ 31 w 37"/>
                <a:gd name="T15" fmla="*/ 25 h 27"/>
                <a:gd name="T16" fmla="*/ 24 w 37"/>
                <a:gd name="T17" fmla="*/ 2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7"/>
                <a:gd name="T29" fmla="*/ 37 w 37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7">
                  <a:moveTo>
                    <a:pt x="0" y="0"/>
                  </a:moveTo>
                  <a:lnTo>
                    <a:pt x="24" y="0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7" y="11"/>
                  </a:lnTo>
                  <a:lnTo>
                    <a:pt x="37" y="17"/>
                  </a:lnTo>
                  <a:lnTo>
                    <a:pt x="34" y="23"/>
                  </a:lnTo>
                  <a:lnTo>
                    <a:pt x="31" y="25"/>
                  </a:lnTo>
                  <a:lnTo>
                    <a:pt x="24" y="2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9" name="Freeform 110"/>
            <p:cNvSpPr>
              <a:spLocks/>
            </p:cNvSpPr>
            <p:nvPr/>
          </p:nvSpPr>
          <p:spPr bwMode="auto">
            <a:xfrm>
              <a:off x="4840" y="1581"/>
              <a:ext cx="37" cy="29"/>
            </a:xfrm>
            <a:custGeom>
              <a:avLst/>
              <a:gdLst>
                <a:gd name="T0" fmla="*/ 0 w 37"/>
                <a:gd name="T1" fmla="*/ 0 h 29"/>
                <a:gd name="T2" fmla="*/ 24 w 37"/>
                <a:gd name="T3" fmla="*/ 0 h 29"/>
                <a:gd name="T4" fmla="*/ 31 w 37"/>
                <a:gd name="T5" fmla="*/ 2 h 29"/>
                <a:gd name="T6" fmla="*/ 34 w 37"/>
                <a:gd name="T7" fmla="*/ 5 h 29"/>
                <a:gd name="T8" fmla="*/ 37 w 37"/>
                <a:gd name="T9" fmla="*/ 11 h 29"/>
                <a:gd name="T10" fmla="*/ 37 w 37"/>
                <a:gd name="T11" fmla="*/ 19 h 29"/>
                <a:gd name="T12" fmla="*/ 34 w 37"/>
                <a:gd name="T13" fmla="*/ 23 h 29"/>
                <a:gd name="T14" fmla="*/ 31 w 37"/>
                <a:gd name="T15" fmla="*/ 26 h 29"/>
                <a:gd name="T16" fmla="*/ 24 w 37"/>
                <a:gd name="T17" fmla="*/ 29 h 29"/>
                <a:gd name="T18" fmla="*/ 0 w 37"/>
                <a:gd name="T19" fmla="*/ 29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29"/>
                <a:gd name="T32" fmla="*/ 37 w 3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29">
                  <a:moveTo>
                    <a:pt x="0" y="0"/>
                  </a:moveTo>
                  <a:lnTo>
                    <a:pt x="24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7" y="11"/>
                  </a:lnTo>
                  <a:lnTo>
                    <a:pt x="37" y="19"/>
                  </a:lnTo>
                  <a:lnTo>
                    <a:pt x="34" y="23"/>
                  </a:lnTo>
                  <a:lnTo>
                    <a:pt x="31" y="26"/>
                  </a:lnTo>
                  <a:lnTo>
                    <a:pt x="24" y="29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0" name="Line 111"/>
            <p:cNvSpPr>
              <a:spLocks noChangeShapeType="1"/>
            </p:cNvSpPr>
            <p:nvPr/>
          </p:nvSpPr>
          <p:spPr bwMode="auto">
            <a:xfrm flipH="1">
              <a:off x="4888" y="1554"/>
              <a:ext cx="2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1" name="Line 112"/>
            <p:cNvSpPr>
              <a:spLocks noChangeShapeType="1"/>
            </p:cNvSpPr>
            <p:nvPr/>
          </p:nvSpPr>
          <p:spPr bwMode="auto">
            <a:xfrm>
              <a:off x="4909" y="1554"/>
              <a:ext cx="2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2" name="Line 113"/>
            <p:cNvSpPr>
              <a:spLocks noChangeShapeType="1"/>
            </p:cNvSpPr>
            <p:nvPr/>
          </p:nvSpPr>
          <p:spPr bwMode="auto">
            <a:xfrm>
              <a:off x="4895" y="1592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3" name="Line 114"/>
            <p:cNvSpPr>
              <a:spLocks noChangeShapeType="1"/>
            </p:cNvSpPr>
            <p:nvPr/>
          </p:nvSpPr>
          <p:spPr bwMode="auto">
            <a:xfrm>
              <a:off x="4953" y="1554"/>
              <a:ext cx="0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4" name="Line 115"/>
            <p:cNvSpPr>
              <a:spLocks noChangeShapeType="1"/>
            </p:cNvSpPr>
            <p:nvPr/>
          </p:nvSpPr>
          <p:spPr bwMode="auto">
            <a:xfrm>
              <a:off x="4935" y="1554"/>
              <a:ext cx="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5" name="Line 116"/>
            <p:cNvSpPr>
              <a:spLocks noChangeShapeType="1"/>
            </p:cNvSpPr>
            <p:nvPr/>
          </p:nvSpPr>
          <p:spPr bwMode="auto">
            <a:xfrm>
              <a:off x="4985" y="1554"/>
              <a:ext cx="0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6" name="Line 117"/>
            <p:cNvSpPr>
              <a:spLocks noChangeShapeType="1"/>
            </p:cNvSpPr>
            <p:nvPr/>
          </p:nvSpPr>
          <p:spPr bwMode="auto">
            <a:xfrm>
              <a:off x="4985" y="1554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7" name="Line 118"/>
            <p:cNvSpPr>
              <a:spLocks noChangeShapeType="1"/>
            </p:cNvSpPr>
            <p:nvPr/>
          </p:nvSpPr>
          <p:spPr bwMode="auto">
            <a:xfrm>
              <a:off x="4985" y="1581"/>
              <a:ext cx="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8" name="Line 119"/>
            <p:cNvSpPr>
              <a:spLocks noChangeShapeType="1"/>
            </p:cNvSpPr>
            <p:nvPr/>
          </p:nvSpPr>
          <p:spPr bwMode="auto">
            <a:xfrm>
              <a:off x="4985" y="1610"/>
              <a:ext cx="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9" name="Freeform 120"/>
            <p:cNvSpPr>
              <a:spLocks/>
            </p:cNvSpPr>
            <p:nvPr/>
          </p:nvSpPr>
          <p:spPr bwMode="auto">
            <a:xfrm>
              <a:off x="5033" y="1554"/>
              <a:ext cx="36" cy="56"/>
            </a:xfrm>
            <a:custGeom>
              <a:avLst/>
              <a:gdLst>
                <a:gd name="T0" fmla="*/ 36 w 36"/>
                <a:gd name="T1" fmla="*/ 9 h 56"/>
                <a:gd name="T2" fmla="*/ 30 w 36"/>
                <a:gd name="T3" fmla="*/ 3 h 56"/>
                <a:gd name="T4" fmla="*/ 23 w 36"/>
                <a:gd name="T5" fmla="*/ 0 h 56"/>
                <a:gd name="T6" fmla="*/ 12 w 36"/>
                <a:gd name="T7" fmla="*/ 0 h 56"/>
                <a:gd name="T8" fmla="*/ 4 w 36"/>
                <a:gd name="T9" fmla="*/ 3 h 56"/>
                <a:gd name="T10" fmla="*/ 0 w 36"/>
                <a:gd name="T11" fmla="*/ 9 h 56"/>
                <a:gd name="T12" fmla="*/ 0 w 36"/>
                <a:gd name="T13" fmla="*/ 14 h 56"/>
                <a:gd name="T14" fmla="*/ 2 w 36"/>
                <a:gd name="T15" fmla="*/ 20 h 56"/>
                <a:gd name="T16" fmla="*/ 4 w 36"/>
                <a:gd name="T17" fmla="*/ 23 h 56"/>
                <a:gd name="T18" fmla="*/ 9 w 36"/>
                <a:gd name="T19" fmla="*/ 25 h 56"/>
                <a:gd name="T20" fmla="*/ 26 w 36"/>
                <a:gd name="T21" fmla="*/ 29 h 56"/>
                <a:gd name="T22" fmla="*/ 30 w 36"/>
                <a:gd name="T23" fmla="*/ 32 h 56"/>
                <a:gd name="T24" fmla="*/ 33 w 36"/>
                <a:gd name="T25" fmla="*/ 35 h 56"/>
                <a:gd name="T26" fmla="*/ 36 w 36"/>
                <a:gd name="T27" fmla="*/ 41 h 56"/>
                <a:gd name="T28" fmla="*/ 36 w 36"/>
                <a:gd name="T29" fmla="*/ 49 h 56"/>
                <a:gd name="T30" fmla="*/ 30 w 36"/>
                <a:gd name="T31" fmla="*/ 53 h 56"/>
                <a:gd name="T32" fmla="*/ 23 w 36"/>
                <a:gd name="T33" fmla="*/ 56 h 56"/>
                <a:gd name="T34" fmla="*/ 12 w 36"/>
                <a:gd name="T35" fmla="*/ 56 h 56"/>
                <a:gd name="T36" fmla="*/ 4 w 36"/>
                <a:gd name="T37" fmla="*/ 53 h 56"/>
                <a:gd name="T38" fmla="*/ 0 w 36"/>
                <a:gd name="T39" fmla="*/ 49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56"/>
                <a:gd name="T62" fmla="*/ 36 w 3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56">
                  <a:moveTo>
                    <a:pt x="36" y="9"/>
                  </a:moveTo>
                  <a:lnTo>
                    <a:pt x="30" y="3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3"/>
                  </a:lnTo>
                  <a:lnTo>
                    <a:pt x="9" y="25"/>
                  </a:lnTo>
                  <a:lnTo>
                    <a:pt x="26" y="29"/>
                  </a:lnTo>
                  <a:lnTo>
                    <a:pt x="30" y="32"/>
                  </a:lnTo>
                  <a:lnTo>
                    <a:pt x="33" y="35"/>
                  </a:lnTo>
                  <a:lnTo>
                    <a:pt x="36" y="41"/>
                  </a:lnTo>
                  <a:lnTo>
                    <a:pt x="36" y="49"/>
                  </a:lnTo>
                  <a:lnTo>
                    <a:pt x="30" y="53"/>
                  </a:lnTo>
                  <a:lnTo>
                    <a:pt x="23" y="56"/>
                  </a:lnTo>
                  <a:lnTo>
                    <a:pt x="12" y="56"/>
                  </a:lnTo>
                  <a:lnTo>
                    <a:pt x="4" y="53"/>
                  </a:lnTo>
                  <a:lnTo>
                    <a:pt x="0" y="4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0" name="Freeform 121"/>
            <p:cNvSpPr>
              <a:spLocks/>
            </p:cNvSpPr>
            <p:nvPr/>
          </p:nvSpPr>
          <p:spPr bwMode="auto">
            <a:xfrm>
              <a:off x="4719" y="1655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0 w 45"/>
                <a:gd name="T3" fmla="*/ 0 h 44"/>
                <a:gd name="T4" fmla="*/ 0 w 45"/>
                <a:gd name="T5" fmla="*/ 44 h 44"/>
                <a:gd name="T6" fmla="*/ 45 w 45"/>
                <a:gd name="T7" fmla="*/ 44 h 44"/>
                <a:gd name="T8" fmla="*/ 45 w 45"/>
                <a:gd name="T9" fmla="*/ 0 h 44"/>
                <a:gd name="T10" fmla="*/ 23 w 4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4"/>
                <a:gd name="T20" fmla="*/ 45 w 45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4">
                  <a:moveTo>
                    <a:pt x="23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45" y="44"/>
                  </a:lnTo>
                  <a:lnTo>
                    <a:pt x="45" y="0"/>
                  </a:lnTo>
                  <a:lnTo>
                    <a:pt x="23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1" name="Line 122"/>
            <p:cNvSpPr>
              <a:spLocks noChangeShapeType="1"/>
            </p:cNvSpPr>
            <p:nvPr/>
          </p:nvSpPr>
          <p:spPr bwMode="auto">
            <a:xfrm>
              <a:off x="4840" y="1650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2" name="Line 123"/>
            <p:cNvSpPr>
              <a:spLocks noChangeShapeType="1"/>
            </p:cNvSpPr>
            <p:nvPr/>
          </p:nvSpPr>
          <p:spPr bwMode="auto">
            <a:xfrm>
              <a:off x="4840" y="1650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3" name="Line 124"/>
            <p:cNvSpPr>
              <a:spLocks noChangeShapeType="1"/>
            </p:cNvSpPr>
            <p:nvPr/>
          </p:nvSpPr>
          <p:spPr bwMode="auto">
            <a:xfrm flipH="1">
              <a:off x="4861" y="1650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4" name="Line 125"/>
            <p:cNvSpPr>
              <a:spLocks noChangeShapeType="1"/>
            </p:cNvSpPr>
            <p:nvPr/>
          </p:nvSpPr>
          <p:spPr bwMode="auto">
            <a:xfrm>
              <a:off x="4882" y="1650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5" name="Line 126"/>
            <p:cNvSpPr>
              <a:spLocks noChangeShapeType="1"/>
            </p:cNvSpPr>
            <p:nvPr/>
          </p:nvSpPr>
          <p:spPr bwMode="auto">
            <a:xfrm flipH="1">
              <a:off x="4895" y="1650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6" name="Line 127"/>
            <p:cNvSpPr>
              <a:spLocks noChangeShapeType="1"/>
            </p:cNvSpPr>
            <p:nvPr/>
          </p:nvSpPr>
          <p:spPr bwMode="auto">
            <a:xfrm>
              <a:off x="4916" y="1650"/>
              <a:ext cx="22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7" name="Line 128"/>
            <p:cNvSpPr>
              <a:spLocks noChangeShapeType="1"/>
            </p:cNvSpPr>
            <p:nvPr/>
          </p:nvSpPr>
          <p:spPr bwMode="auto">
            <a:xfrm>
              <a:off x="4903" y="1687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8" name="Line 129"/>
            <p:cNvSpPr>
              <a:spLocks noChangeShapeType="1"/>
            </p:cNvSpPr>
            <p:nvPr/>
          </p:nvSpPr>
          <p:spPr bwMode="auto">
            <a:xfrm>
              <a:off x="4950" y="1650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9" name="Line 130"/>
            <p:cNvSpPr>
              <a:spLocks noChangeShapeType="1"/>
            </p:cNvSpPr>
            <p:nvPr/>
          </p:nvSpPr>
          <p:spPr bwMode="auto">
            <a:xfrm>
              <a:off x="4950" y="1650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0" name="Line 131"/>
            <p:cNvSpPr>
              <a:spLocks noChangeShapeType="1"/>
            </p:cNvSpPr>
            <p:nvPr/>
          </p:nvSpPr>
          <p:spPr bwMode="auto">
            <a:xfrm flipH="1">
              <a:off x="4971" y="1650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1" name="Line 132"/>
            <p:cNvSpPr>
              <a:spLocks noChangeShapeType="1"/>
            </p:cNvSpPr>
            <p:nvPr/>
          </p:nvSpPr>
          <p:spPr bwMode="auto">
            <a:xfrm>
              <a:off x="4992" y="1650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2" name="Line 133"/>
            <p:cNvSpPr>
              <a:spLocks noChangeShapeType="1"/>
            </p:cNvSpPr>
            <p:nvPr/>
          </p:nvSpPr>
          <p:spPr bwMode="auto">
            <a:xfrm>
              <a:off x="5013" y="1650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3" name="Freeform 134"/>
            <p:cNvSpPr>
              <a:spLocks/>
            </p:cNvSpPr>
            <p:nvPr/>
          </p:nvSpPr>
          <p:spPr bwMode="auto">
            <a:xfrm>
              <a:off x="4719" y="1749"/>
              <a:ext cx="45" cy="45"/>
            </a:xfrm>
            <a:custGeom>
              <a:avLst/>
              <a:gdLst>
                <a:gd name="T0" fmla="*/ 23 w 45"/>
                <a:gd name="T1" fmla="*/ 0 h 45"/>
                <a:gd name="T2" fmla="*/ 0 w 45"/>
                <a:gd name="T3" fmla="*/ 0 h 45"/>
                <a:gd name="T4" fmla="*/ 0 w 45"/>
                <a:gd name="T5" fmla="*/ 45 h 45"/>
                <a:gd name="T6" fmla="*/ 45 w 45"/>
                <a:gd name="T7" fmla="*/ 45 h 45"/>
                <a:gd name="T8" fmla="*/ 45 w 45"/>
                <a:gd name="T9" fmla="*/ 0 h 45"/>
                <a:gd name="T10" fmla="*/ 23 w 45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5"/>
                <a:gd name="T20" fmla="*/ 45 w 4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5">
                  <a:moveTo>
                    <a:pt x="23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5" y="45"/>
                  </a:lnTo>
                  <a:lnTo>
                    <a:pt x="45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4" name="Freeform 135"/>
            <p:cNvSpPr>
              <a:spLocks/>
            </p:cNvSpPr>
            <p:nvPr/>
          </p:nvSpPr>
          <p:spPr bwMode="auto">
            <a:xfrm>
              <a:off x="4835" y="1745"/>
              <a:ext cx="26" cy="54"/>
            </a:xfrm>
            <a:custGeom>
              <a:avLst/>
              <a:gdLst>
                <a:gd name="T0" fmla="*/ 26 w 26"/>
                <a:gd name="T1" fmla="*/ 0 h 54"/>
                <a:gd name="T2" fmla="*/ 26 w 26"/>
                <a:gd name="T3" fmla="*/ 42 h 54"/>
                <a:gd name="T4" fmla="*/ 24 w 26"/>
                <a:gd name="T5" fmla="*/ 49 h 54"/>
                <a:gd name="T6" fmla="*/ 21 w 26"/>
                <a:gd name="T7" fmla="*/ 52 h 54"/>
                <a:gd name="T8" fmla="*/ 15 w 26"/>
                <a:gd name="T9" fmla="*/ 54 h 54"/>
                <a:gd name="T10" fmla="*/ 10 w 26"/>
                <a:gd name="T11" fmla="*/ 54 h 54"/>
                <a:gd name="T12" fmla="*/ 5 w 26"/>
                <a:gd name="T13" fmla="*/ 52 h 54"/>
                <a:gd name="T14" fmla="*/ 3 w 26"/>
                <a:gd name="T15" fmla="*/ 49 h 54"/>
                <a:gd name="T16" fmla="*/ 0 w 26"/>
                <a:gd name="T17" fmla="*/ 42 h 54"/>
                <a:gd name="T18" fmla="*/ 0 w 26"/>
                <a:gd name="T19" fmla="*/ 36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54"/>
                <a:gd name="T32" fmla="*/ 26 w 2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54">
                  <a:moveTo>
                    <a:pt x="26" y="0"/>
                  </a:moveTo>
                  <a:lnTo>
                    <a:pt x="26" y="42"/>
                  </a:lnTo>
                  <a:lnTo>
                    <a:pt x="24" y="49"/>
                  </a:lnTo>
                  <a:lnTo>
                    <a:pt x="21" y="52"/>
                  </a:lnTo>
                  <a:lnTo>
                    <a:pt x="15" y="54"/>
                  </a:lnTo>
                  <a:lnTo>
                    <a:pt x="10" y="54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5" name="Line 136"/>
            <p:cNvSpPr>
              <a:spLocks noChangeShapeType="1"/>
            </p:cNvSpPr>
            <p:nvPr/>
          </p:nvSpPr>
          <p:spPr bwMode="auto">
            <a:xfrm>
              <a:off x="4882" y="1745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6" name="Line 137"/>
            <p:cNvSpPr>
              <a:spLocks noChangeShapeType="1"/>
            </p:cNvSpPr>
            <p:nvPr/>
          </p:nvSpPr>
          <p:spPr bwMode="auto">
            <a:xfrm>
              <a:off x="4882" y="179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7" name="Line 138"/>
            <p:cNvSpPr>
              <a:spLocks noChangeShapeType="1"/>
            </p:cNvSpPr>
            <p:nvPr/>
          </p:nvSpPr>
          <p:spPr bwMode="auto">
            <a:xfrm flipH="1">
              <a:off x="4918" y="1745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8" name="Line 139"/>
            <p:cNvSpPr>
              <a:spLocks noChangeShapeType="1"/>
            </p:cNvSpPr>
            <p:nvPr/>
          </p:nvSpPr>
          <p:spPr bwMode="auto">
            <a:xfrm>
              <a:off x="4939" y="1745"/>
              <a:ext cx="23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9" name="Line 140"/>
            <p:cNvSpPr>
              <a:spLocks noChangeShapeType="1"/>
            </p:cNvSpPr>
            <p:nvPr/>
          </p:nvSpPr>
          <p:spPr bwMode="auto">
            <a:xfrm>
              <a:off x="4927" y="1781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0" name="Line 141"/>
            <p:cNvSpPr>
              <a:spLocks noChangeShapeType="1"/>
            </p:cNvSpPr>
            <p:nvPr/>
          </p:nvSpPr>
          <p:spPr bwMode="auto">
            <a:xfrm>
              <a:off x="4974" y="1745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1" name="Freeform 142"/>
            <p:cNvSpPr>
              <a:spLocks/>
            </p:cNvSpPr>
            <p:nvPr/>
          </p:nvSpPr>
          <p:spPr bwMode="auto">
            <a:xfrm>
              <a:off x="4974" y="1745"/>
              <a:ext cx="36" cy="25"/>
            </a:xfrm>
            <a:custGeom>
              <a:avLst/>
              <a:gdLst>
                <a:gd name="T0" fmla="*/ 0 w 36"/>
                <a:gd name="T1" fmla="*/ 0 h 25"/>
                <a:gd name="T2" fmla="*/ 24 w 36"/>
                <a:gd name="T3" fmla="*/ 0 h 25"/>
                <a:gd name="T4" fmla="*/ 32 w 36"/>
                <a:gd name="T5" fmla="*/ 1 h 25"/>
                <a:gd name="T6" fmla="*/ 35 w 36"/>
                <a:gd name="T7" fmla="*/ 4 h 25"/>
                <a:gd name="T8" fmla="*/ 36 w 36"/>
                <a:gd name="T9" fmla="*/ 10 h 25"/>
                <a:gd name="T10" fmla="*/ 36 w 36"/>
                <a:gd name="T11" fmla="*/ 15 h 25"/>
                <a:gd name="T12" fmla="*/ 35 w 36"/>
                <a:gd name="T13" fmla="*/ 21 h 25"/>
                <a:gd name="T14" fmla="*/ 32 w 36"/>
                <a:gd name="T15" fmla="*/ 24 h 25"/>
                <a:gd name="T16" fmla="*/ 24 w 36"/>
                <a:gd name="T17" fmla="*/ 25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5"/>
                <a:gd name="T29" fmla="*/ 36 w 3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5">
                  <a:moveTo>
                    <a:pt x="0" y="0"/>
                  </a:moveTo>
                  <a:lnTo>
                    <a:pt x="24" y="0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10"/>
                  </a:lnTo>
                  <a:lnTo>
                    <a:pt x="36" y="15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4" y="2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2" name="Freeform 143"/>
            <p:cNvSpPr>
              <a:spLocks/>
            </p:cNvSpPr>
            <p:nvPr/>
          </p:nvSpPr>
          <p:spPr bwMode="auto">
            <a:xfrm>
              <a:off x="4974" y="1770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24 w 36"/>
                <a:gd name="T3" fmla="*/ 0 h 29"/>
                <a:gd name="T4" fmla="*/ 32 w 36"/>
                <a:gd name="T5" fmla="*/ 3 h 29"/>
                <a:gd name="T6" fmla="*/ 35 w 36"/>
                <a:gd name="T7" fmla="*/ 6 h 29"/>
                <a:gd name="T8" fmla="*/ 36 w 36"/>
                <a:gd name="T9" fmla="*/ 11 h 29"/>
                <a:gd name="T10" fmla="*/ 36 w 36"/>
                <a:gd name="T11" fmla="*/ 20 h 29"/>
                <a:gd name="T12" fmla="*/ 35 w 36"/>
                <a:gd name="T13" fmla="*/ 24 h 29"/>
                <a:gd name="T14" fmla="*/ 32 w 36"/>
                <a:gd name="T15" fmla="*/ 27 h 29"/>
                <a:gd name="T16" fmla="*/ 24 w 36"/>
                <a:gd name="T17" fmla="*/ 29 h 29"/>
                <a:gd name="T18" fmla="*/ 0 w 36"/>
                <a:gd name="T19" fmla="*/ 29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9"/>
                <a:gd name="T32" fmla="*/ 36 w 3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9">
                  <a:moveTo>
                    <a:pt x="0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36" y="11"/>
                  </a:lnTo>
                  <a:lnTo>
                    <a:pt x="36" y="20"/>
                  </a:lnTo>
                  <a:lnTo>
                    <a:pt x="35" y="24"/>
                  </a:lnTo>
                  <a:lnTo>
                    <a:pt x="32" y="27"/>
                  </a:lnTo>
                  <a:lnTo>
                    <a:pt x="24" y="29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3" name="Line 144"/>
            <p:cNvSpPr>
              <a:spLocks noChangeShapeType="1"/>
            </p:cNvSpPr>
            <p:nvPr/>
          </p:nvSpPr>
          <p:spPr bwMode="auto">
            <a:xfrm flipH="1">
              <a:off x="5024" y="1734"/>
              <a:ext cx="48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4" name="Freeform 145"/>
            <p:cNvSpPr>
              <a:spLocks/>
            </p:cNvSpPr>
            <p:nvPr/>
          </p:nvSpPr>
          <p:spPr bwMode="auto">
            <a:xfrm>
              <a:off x="5084" y="1745"/>
              <a:ext cx="41" cy="54"/>
            </a:xfrm>
            <a:custGeom>
              <a:avLst/>
              <a:gdLst>
                <a:gd name="T0" fmla="*/ 41 w 41"/>
                <a:gd name="T1" fmla="*/ 13 h 54"/>
                <a:gd name="T2" fmla="*/ 38 w 41"/>
                <a:gd name="T3" fmla="*/ 7 h 54"/>
                <a:gd name="T4" fmla="*/ 32 w 41"/>
                <a:gd name="T5" fmla="*/ 1 h 54"/>
                <a:gd name="T6" fmla="*/ 27 w 41"/>
                <a:gd name="T7" fmla="*/ 0 h 54"/>
                <a:gd name="T8" fmla="*/ 17 w 41"/>
                <a:gd name="T9" fmla="*/ 0 h 54"/>
                <a:gd name="T10" fmla="*/ 11 w 41"/>
                <a:gd name="T11" fmla="*/ 1 h 54"/>
                <a:gd name="T12" fmla="*/ 6 w 41"/>
                <a:gd name="T13" fmla="*/ 7 h 54"/>
                <a:gd name="T14" fmla="*/ 3 w 41"/>
                <a:gd name="T15" fmla="*/ 13 h 54"/>
                <a:gd name="T16" fmla="*/ 0 w 41"/>
                <a:gd name="T17" fmla="*/ 21 h 54"/>
                <a:gd name="T18" fmla="*/ 0 w 41"/>
                <a:gd name="T19" fmla="*/ 33 h 54"/>
                <a:gd name="T20" fmla="*/ 3 w 41"/>
                <a:gd name="T21" fmla="*/ 42 h 54"/>
                <a:gd name="T22" fmla="*/ 6 w 41"/>
                <a:gd name="T23" fmla="*/ 47 h 54"/>
                <a:gd name="T24" fmla="*/ 11 w 41"/>
                <a:gd name="T25" fmla="*/ 52 h 54"/>
                <a:gd name="T26" fmla="*/ 17 w 41"/>
                <a:gd name="T27" fmla="*/ 54 h 54"/>
                <a:gd name="T28" fmla="*/ 27 w 41"/>
                <a:gd name="T29" fmla="*/ 54 h 54"/>
                <a:gd name="T30" fmla="*/ 32 w 41"/>
                <a:gd name="T31" fmla="*/ 52 h 54"/>
                <a:gd name="T32" fmla="*/ 38 w 41"/>
                <a:gd name="T33" fmla="*/ 47 h 54"/>
                <a:gd name="T34" fmla="*/ 41 w 41"/>
                <a:gd name="T35" fmla="*/ 42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54"/>
                <a:gd name="T56" fmla="*/ 41 w 41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54">
                  <a:moveTo>
                    <a:pt x="41" y="13"/>
                  </a:moveTo>
                  <a:lnTo>
                    <a:pt x="38" y="7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7"/>
                  </a:lnTo>
                  <a:lnTo>
                    <a:pt x="3" y="13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1" y="52"/>
                  </a:lnTo>
                  <a:lnTo>
                    <a:pt x="17" y="54"/>
                  </a:lnTo>
                  <a:lnTo>
                    <a:pt x="27" y="54"/>
                  </a:lnTo>
                  <a:lnTo>
                    <a:pt x="32" y="52"/>
                  </a:lnTo>
                  <a:lnTo>
                    <a:pt x="38" y="47"/>
                  </a:lnTo>
                  <a:lnTo>
                    <a:pt x="41" y="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5" name="Line 146"/>
            <p:cNvSpPr>
              <a:spLocks noChangeShapeType="1"/>
            </p:cNvSpPr>
            <p:nvPr/>
          </p:nvSpPr>
          <p:spPr bwMode="auto">
            <a:xfrm>
              <a:off x="5143" y="1745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6" name="Line 147"/>
            <p:cNvSpPr>
              <a:spLocks noChangeShapeType="1"/>
            </p:cNvSpPr>
            <p:nvPr/>
          </p:nvSpPr>
          <p:spPr bwMode="auto">
            <a:xfrm>
              <a:off x="5143" y="179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7" name="Line 148"/>
            <p:cNvSpPr>
              <a:spLocks noChangeShapeType="1"/>
            </p:cNvSpPr>
            <p:nvPr/>
          </p:nvSpPr>
          <p:spPr bwMode="auto">
            <a:xfrm flipH="1">
              <a:off x="5179" y="1745"/>
              <a:ext cx="22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8" name="Line 149"/>
            <p:cNvSpPr>
              <a:spLocks noChangeShapeType="1"/>
            </p:cNvSpPr>
            <p:nvPr/>
          </p:nvSpPr>
          <p:spPr bwMode="auto">
            <a:xfrm>
              <a:off x="5201" y="1745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9" name="Line 150"/>
            <p:cNvSpPr>
              <a:spLocks noChangeShapeType="1"/>
            </p:cNvSpPr>
            <p:nvPr/>
          </p:nvSpPr>
          <p:spPr bwMode="auto">
            <a:xfrm>
              <a:off x="5187" y="1781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0" name="Freeform 151"/>
            <p:cNvSpPr>
              <a:spLocks/>
            </p:cNvSpPr>
            <p:nvPr/>
          </p:nvSpPr>
          <p:spPr bwMode="auto">
            <a:xfrm>
              <a:off x="5232" y="1745"/>
              <a:ext cx="37" cy="54"/>
            </a:xfrm>
            <a:custGeom>
              <a:avLst/>
              <a:gdLst>
                <a:gd name="T0" fmla="*/ 37 w 37"/>
                <a:gd name="T1" fmla="*/ 7 h 54"/>
                <a:gd name="T2" fmla="*/ 32 w 37"/>
                <a:gd name="T3" fmla="*/ 1 h 54"/>
                <a:gd name="T4" fmla="*/ 23 w 37"/>
                <a:gd name="T5" fmla="*/ 0 h 54"/>
                <a:gd name="T6" fmla="*/ 14 w 37"/>
                <a:gd name="T7" fmla="*/ 0 h 54"/>
                <a:gd name="T8" fmla="*/ 5 w 37"/>
                <a:gd name="T9" fmla="*/ 1 h 54"/>
                <a:gd name="T10" fmla="*/ 0 w 37"/>
                <a:gd name="T11" fmla="*/ 7 h 54"/>
                <a:gd name="T12" fmla="*/ 0 w 37"/>
                <a:gd name="T13" fmla="*/ 13 h 54"/>
                <a:gd name="T14" fmla="*/ 3 w 37"/>
                <a:gd name="T15" fmla="*/ 18 h 54"/>
                <a:gd name="T16" fmla="*/ 5 w 37"/>
                <a:gd name="T17" fmla="*/ 21 h 54"/>
                <a:gd name="T18" fmla="*/ 11 w 37"/>
                <a:gd name="T19" fmla="*/ 24 h 54"/>
                <a:gd name="T20" fmla="*/ 26 w 37"/>
                <a:gd name="T21" fmla="*/ 28 h 54"/>
                <a:gd name="T22" fmla="*/ 32 w 37"/>
                <a:gd name="T23" fmla="*/ 31 h 54"/>
                <a:gd name="T24" fmla="*/ 35 w 37"/>
                <a:gd name="T25" fmla="*/ 33 h 54"/>
                <a:gd name="T26" fmla="*/ 37 w 37"/>
                <a:gd name="T27" fmla="*/ 39 h 54"/>
                <a:gd name="T28" fmla="*/ 37 w 37"/>
                <a:gd name="T29" fmla="*/ 47 h 54"/>
                <a:gd name="T30" fmla="*/ 32 w 37"/>
                <a:gd name="T31" fmla="*/ 52 h 54"/>
                <a:gd name="T32" fmla="*/ 23 w 37"/>
                <a:gd name="T33" fmla="*/ 54 h 54"/>
                <a:gd name="T34" fmla="*/ 14 w 37"/>
                <a:gd name="T35" fmla="*/ 54 h 54"/>
                <a:gd name="T36" fmla="*/ 5 w 37"/>
                <a:gd name="T37" fmla="*/ 52 h 54"/>
                <a:gd name="T38" fmla="*/ 0 w 37"/>
                <a:gd name="T39" fmla="*/ 47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"/>
                <a:gd name="T61" fmla="*/ 0 h 54"/>
                <a:gd name="T62" fmla="*/ 37 w 37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" h="54">
                  <a:moveTo>
                    <a:pt x="37" y="7"/>
                  </a:moveTo>
                  <a:lnTo>
                    <a:pt x="32" y="1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0" y="7"/>
                  </a:lnTo>
                  <a:lnTo>
                    <a:pt x="0" y="13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11" y="24"/>
                  </a:lnTo>
                  <a:lnTo>
                    <a:pt x="26" y="28"/>
                  </a:lnTo>
                  <a:lnTo>
                    <a:pt x="32" y="31"/>
                  </a:lnTo>
                  <a:lnTo>
                    <a:pt x="35" y="33"/>
                  </a:lnTo>
                  <a:lnTo>
                    <a:pt x="37" y="39"/>
                  </a:lnTo>
                  <a:lnTo>
                    <a:pt x="37" y="47"/>
                  </a:lnTo>
                  <a:lnTo>
                    <a:pt x="32" y="52"/>
                  </a:lnTo>
                  <a:lnTo>
                    <a:pt x="23" y="54"/>
                  </a:lnTo>
                  <a:lnTo>
                    <a:pt x="14" y="54"/>
                  </a:lnTo>
                  <a:lnTo>
                    <a:pt x="5" y="52"/>
                  </a:lnTo>
                  <a:lnTo>
                    <a:pt x="0" y="4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1" name="Freeform 152"/>
            <p:cNvSpPr>
              <a:spLocks/>
            </p:cNvSpPr>
            <p:nvPr/>
          </p:nvSpPr>
          <p:spPr bwMode="auto">
            <a:xfrm>
              <a:off x="4719" y="1844"/>
              <a:ext cx="45" cy="45"/>
            </a:xfrm>
            <a:custGeom>
              <a:avLst/>
              <a:gdLst>
                <a:gd name="T0" fmla="*/ 23 w 45"/>
                <a:gd name="T1" fmla="*/ 45 h 45"/>
                <a:gd name="T2" fmla="*/ 45 w 45"/>
                <a:gd name="T3" fmla="*/ 0 h 45"/>
                <a:gd name="T4" fmla="*/ 0 w 45"/>
                <a:gd name="T5" fmla="*/ 0 h 45"/>
                <a:gd name="T6" fmla="*/ 23 w 45"/>
                <a:gd name="T7" fmla="*/ 45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45"/>
                <a:gd name="T14" fmla="*/ 45 w 45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45">
                  <a:moveTo>
                    <a:pt x="23" y="45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23" y="45"/>
                  </a:lnTo>
                  <a:close/>
                </a:path>
              </a:pathLst>
            </a:custGeom>
            <a:solidFill>
              <a:srgbClr val="2BB800"/>
            </a:solidFill>
            <a:ln w="0">
              <a:solidFill>
                <a:srgbClr val="2BB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2" name="Freeform 153"/>
            <p:cNvSpPr>
              <a:spLocks/>
            </p:cNvSpPr>
            <p:nvPr/>
          </p:nvSpPr>
          <p:spPr bwMode="auto">
            <a:xfrm>
              <a:off x="4835" y="1840"/>
              <a:ext cx="26" cy="54"/>
            </a:xfrm>
            <a:custGeom>
              <a:avLst/>
              <a:gdLst>
                <a:gd name="T0" fmla="*/ 26 w 26"/>
                <a:gd name="T1" fmla="*/ 0 h 54"/>
                <a:gd name="T2" fmla="*/ 26 w 26"/>
                <a:gd name="T3" fmla="*/ 42 h 54"/>
                <a:gd name="T4" fmla="*/ 24 w 26"/>
                <a:gd name="T5" fmla="*/ 50 h 54"/>
                <a:gd name="T6" fmla="*/ 21 w 26"/>
                <a:gd name="T7" fmla="*/ 51 h 54"/>
                <a:gd name="T8" fmla="*/ 15 w 26"/>
                <a:gd name="T9" fmla="*/ 54 h 54"/>
                <a:gd name="T10" fmla="*/ 10 w 26"/>
                <a:gd name="T11" fmla="*/ 54 h 54"/>
                <a:gd name="T12" fmla="*/ 5 w 26"/>
                <a:gd name="T13" fmla="*/ 51 h 54"/>
                <a:gd name="T14" fmla="*/ 3 w 26"/>
                <a:gd name="T15" fmla="*/ 50 h 54"/>
                <a:gd name="T16" fmla="*/ 0 w 26"/>
                <a:gd name="T17" fmla="*/ 42 h 54"/>
                <a:gd name="T18" fmla="*/ 0 w 26"/>
                <a:gd name="T19" fmla="*/ 36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54"/>
                <a:gd name="T32" fmla="*/ 26 w 2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54">
                  <a:moveTo>
                    <a:pt x="26" y="0"/>
                  </a:moveTo>
                  <a:lnTo>
                    <a:pt x="26" y="42"/>
                  </a:lnTo>
                  <a:lnTo>
                    <a:pt x="24" y="50"/>
                  </a:lnTo>
                  <a:lnTo>
                    <a:pt x="21" y="51"/>
                  </a:lnTo>
                  <a:lnTo>
                    <a:pt x="15" y="54"/>
                  </a:lnTo>
                  <a:lnTo>
                    <a:pt x="10" y="54"/>
                  </a:lnTo>
                  <a:lnTo>
                    <a:pt x="5" y="51"/>
                  </a:lnTo>
                  <a:lnTo>
                    <a:pt x="3" y="50"/>
                  </a:lnTo>
                  <a:lnTo>
                    <a:pt x="0" y="42"/>
                  </a:lnTo>
                  <a:lnTo>
                    <a:pt x="0" y="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3" name="Line 154"/>
            <p:cNvSpPr>
              <a:spLocks noChangeShapeType="1"/>
            </p:cNvSpPr>
            <p:nvPr/>
          </p:nvSpPr>
          <p:spPr bwMode="auto">
            <a:xfrm>
              <a:off x="4882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4" name="Line 155"/>
            <p:cNvSpPr>
              <a:spLocks noChangeShapeType="1"/>
            </p:cNvSpPr>
            <p:nvPr/>
          </p:nvSpPr>
          <p:spPr bwMode="auto">
            <a:xfrm>
              <a:off x="4882" y="1894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5" name="Line 156"/>
            <p:cNvSpPr>
              <a:spLocks noChangeShapeType="1"/>
            </p:cNvSpPr>
            <p:nvPr/>
          </p:nvSpPr>
          <p:spPr bwMode="auto">
            <a:xfrm flipH="1">
              <a:off x="4918" y="1840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6" name="Line 157"/>
            <p:cNvSpPr>
              <a:spLocks noChangeShapeType="1"/>
            </p:cNvSpPr>
            <p:nvPr/>
          </p:nvSpPr>
          <p:spPr bwMode="auto">
            <a:xfrm>
              <a:off x="4939" y="1840"/>
              <a:ext cx="23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7" name="Line 158"/>
            <p:cNvSpPr>
              <a:spLocks noChangeShapeType="1"/>
            </p:cNvSpPr>
            <p:nvPr/>
          </p:nvSpPr>
          <p:spPr bwMode="auto">
            <a:xfrm>
              <a:off x="4927" y="1876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8" name="Line 159"/>
            <p:cNvSpPr>
              <a:spLocks noChangeShapeType="1"/>
            </p:cNvSpPr>
            <p:nvPr/>
          </p:nvSpPr>
          <p:spPr bwMode="auto">
            <a:xfrm>
              <a:off x="4974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9" name="Freeform 160"/>
            <p:cNvSpPr>
              <a:spLocks/>
            </p:cNvSpPr>
            <p:nvPr/>
          </p:nvSpPr>
          <p:spPr bwMode="auto">
            <a:xfrm>
              <a:off x="4974" y="1840"/>
              <a:ext cx="36" cy="26"/>
            </a:xfrm>
            <a:custGeom>
              <a:avLst/>
              <a:gdLst>
                <a:gd name="T0" fmla="*/ 0 w 36"/>
                <a:gd name="T1" fmla="*/ 0 h 26"/>
                <a:gd name="T2" fmla="*/ 24 w 36"/>
                <a:gd name="T3" fmla="*/ 0 h 26"/>
                <a:gd name="T4" fmla="*/ 32 w 36"/>
                <a:gd name="T5" fmla="*/ 3 h 26"/>
                <a:gd name="T6" fmla="*/ 35 w 36"/>
                <a:gd name="T7" fmla="*/ 4 h 26"/>
                <a:gd name="T8" fmla="*/ 36 w 36"/>
                <a:gd name="T9" fmla="*/ 10 h 26"/>
                <a:gd name="T10" fmla="*/ 36 w 36"/>
                <a:gd name="T11" fmla="*/ 15 h 26"/>
                <a:gd name="T12" fmla="*/ 35 w 36"/>
                <a:gd name="T13" fmla="*/ 21 h 26"/>
                <a:gd name="T14" fmla="*/ 32 w 36"/>
                <a:gd name="T15" fmla="*/ 23 h 26"/>
                <a:gd name="T16" fmla="*/ 24 w 36"/>
                <a:gd name="T17" fmla="*/ 26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6"/>
                <a:gd name="T29" fmla="*/ 36 w 36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6">
                  <a:moveTo>
                    <a:pt x="0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6" y="10"/>
                  </a:lnTo>
                  <a:lnTo>
                    <a:pt x="36" y="15"/>
                  </a:lnTo>
                  <a:lnTo>
                    <a:pt x="35" y="21"/>
                  </a:lnTo>
                  <a:lnTo>
                    <a:pt x="32" y="23"/>
                  </a:lnTo>
                  <a:lnTo>
                    <a:pt x="24" y="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0" name="Freeform 161"/>
            <p:cNvSpPr>
              <a:spLocks/>
            </p:cNvSpPr>
            <p:nvPr/>
          </p:nvSpPr>
          <p:spPr bwMode="auto">
            <a:xfrm>
              <a:off x="4974" y="1866"/>
              <a:ext cx="36" cy="28"/>
            </a:xfrm>
            <a:custGeom>
              <a:avLst/>
              <a:gdLst>
                <a:gd name="T0" fmla="*/ 0 w 36"/>
                <a:gd name="T1" fmla="*/ 0 h 28"/>
                <a:gd name="T2" fmla="*/ 24 w 36"/>
                <a:gd name="T3" fmla="*/ 0 h 28"/>
                <a:gd name="T4" fmla="*/ 32 w 36"/>
                <a:gd name="T5" fmla="*/ 2 h 28"/>
                <a:gd name="T6" fmla="*/ 35 w 36"/>
                <a:gd name="T7" fmla="*/ 4 h 28"/>
                <a:gd name="T8" fmla="*/ 36 w 36"/>
                <a:gd name="T9" fmla="*/ 10 h 28"/>
                <a:gd name="T10" fmla="*/ 36 w 36"/>
                <a:gd name="T11" fmla="*/ 18 h 28"/>
                <a:gd name="T12" fmla="*/ 35 w 36"/>
                <a:gd name="T13" fmla="*/ 24 h 28"/>
                <a:gd name="T14" fmla="*/ 32 w 36"/>
                <a:gd name="T15" fmla="*/ 25 h 28"/>
                <a:gd name="T16" fmla="*/ 24 w 36"/>
                <a:gd name="T17" fmla="*/ 28 h 28"/>
                <a:gd name="T18" fmla="*/ 0 w 3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8"/>
                <a:gd name="T32" fmla="*/ 36 w 3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8">
                  <a:moveTo>
                    <a:pt x="0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35" y="4"/>
                  </a:lnTo>
                  <a:lnTo>
                    <a:pt x="36" y="10"/>
                  </a:lnTo>
                  <a:lnTo>
                    <a:pt x="36" y="18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24" y="28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1" name="Line 162"/>
            <p:cNvSpPr>
              <a:spLocks noChangeShapeType="1"/>
            </p:cNvSpPr>
            <p:nvPr/>
          </p:nvSpPr>
          <p:spPr bwMode="auto">
            <a:xfrm flipH="1">
              <a:off x="5024" y="1829"/>
              <a:ext cx="48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2" name="Line 163"/>
            <p:cNvSpPr>
              <a:spLocks noChangeShapeType="1"/>
            </p:cNvSpPr>
            <p:nvPr/>
          </p:nvSpPr>
          <p:spPr bwMode="auto">
            <a:xfrm>
              <a:off x="5087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3" name="Line 164"/>
            <p:cNvSpPr>
              <a:spLocks noChangeShapeType="1"/>
            </p:cNvSpPr>
            <p:nvPr/>
          </p:nvSpPr>
          <p:spPr bwMode="auto">
            <a:xfrm>
              <a:off x="5125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4" name="Line 165"/>
            <p:cNvSpPr>
              <a:spLocks noChangeShapeType="1"/>
            </p:cNvSpPr>
            <p:nvPr/>
          </p:nvSpPr>
          <p:spPr bwMode="auto">
            <a:xfrm>
              <a:off x="5087" y="1866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5" name="Line 166"/>
            <p:cNvSpPr>
              <a:spLocks noChangeShapeType="1"/>
            </p:cNvSpPr>
            <p:nvPr/>
          </p:nvSpPr>
          <p:spPr bwMode="auto">
            <a:xfrm flipH="1">
              <a:off x="5137" y="1840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6" name="Line 167"/>
            <p:cNvSpPr>
              <a:spLocks noChangeShapeType="1"/>
            </p:cNvSpPr>
            <p:nvPr/>
          </p:nvSpPr>
          <p:spPr bwMode="auto">
            <a:xfrm>
              <a:off x="5158" y="1840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7" name="Line 168"/>
            <p:cNvSpPr>
              <a:spLocks noChangeShapeType="1"/>
            </p:cNvSpPr>
            <p:nvPr/>
          </p:nvSpPr>
          <p:spPr bwMode="auto">
            <a:xfrm>
              <a:off x="5145" y="1876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8" name="Line 169"/>
            <p:cNvSpPr>
              <a:spLocks noChangeShapeType="1"/>
            </p:cNvSpPr>
            <p:nvPr/>
          </p:nvSpPr>
          <p:spPr bwMode="auto">
            <a:xfrm>
              <a:off x="5193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9" name="Line 170"/>
            <p:cNvSpPr>
              <a:spLocks noChangeShapeType="1"/>
            </p:cNvSpPr>
            <p:nvPr/>
          </p:nvSpPr>
          <p:spPr bwMode="auto">
            <a:xfrm>
              <a:off x="5193" y="1894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0" name="Line 171"/>
            <p:cNvSpPr>
              <a:spLocks noChangeShapeType="1"/>
            </p:cNvSpPr>
            <p:nvPr/>
          </p:nvSpPr>
          <p:spPr bwMode="auto">
            <a:xfrm>
              <a:off x="5237" y="1840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1" name="Line 172"/>
            <p:cNvSpPr>
              <a:spLocks noChangeShapeType="1"/>
            </p:cNvSpPr>
            <p:nvPr/>
          </p:nvSpPr>
          <p:spPr bwMode="auto">
            <a:xfrm>
              <a:off x="5237" y="1894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2" name="Line 173"/>
            <p:cNvSpPr>
              <a:spLocks noChangeShapeType="1"/>
            </p:cNvSpPr>
            <p:nvPr/>
          </p:nvSpPr>
          <p:spPr bwMode="auto">
            <a:xfrm flipH="1">
              <a:off x="5300" y="1840"/>
              <a:ext cx="22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3" name="Line 174"/>
            <p:cNvSpPr>
              <a:spLocks noChangeShapeType="1"/>
            </p:cNvSpPr>
            <p:nvPr/>
          </p:nvSpPr>
          <p:spPr bwMode="auto">
            <a:xfrm>
              <a:off x="5322" y="1840"/>
              <a:ext cx="2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4" name="Line 175"/>
            <p:cNvSpPr>
              <a:spLocks noChangeShapeType="1"/>
            </p:cNvSpPr>
            <p:nvPr/>
          </p:nvSpPr>
          <p:spPr bwMode="auto">
            <a:xfrm>
              <a:off x="5308" y="1876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5" name="Freeform 176"/>
            <p:cNvSpPr>
              <a:spLocks/>
            </p:cNvSpPr>
            <p:nvPr/>
          </p:nvSpPr>
          <p:spPr bwMode="auto">
            <a:xfrm>
              <a:off x="4719" y="1939"/>
              <a:ext cx="45" cy="44"/>
            </a:xfrm>
            <a:custGeom>
              <a:avLst/>
              <a:gdLst>
                <a:gd name="T0" fmla="*/ 23 w 45"/>
                <a:gd name="T1" fmla="*/ 0 h 44"/>
                <a:gd name="T2" fmla="*/ 0 w 45"/>
                <a:gd name="T3" fmla="*/ 44 h 44"/>
                <a:gd name="T4" fmla="*/ 45 w 45"/>
                <a:gd name="T5" fmla="*/ 44 h 44"/>
                <a:gd name="T6" fmla="*/ 23 w 45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44"/>
                <a:gd name="T14" fmla="*/ 45 w 45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44">
                  <a:moveTo>
                    <a:pt x="23" y="0"/>
                  </a:moveTo>
                  <a:lnTo>
                    <a:pt x="0" y="44"/>
                  </a:lnTo>
                  <a:lnTo>
                    <a:pt x="45" y="4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6" name="Freeform 177"/>
            <p:cNvSpPr>
              <a:spLocks/>
            </p:cNvSpPr>
            <p:nvPr/>
          </p:nvSpPr>
          <p:spPr bwMode="auto">
            <a:xfrm>
              <a:off x="4835" y="1934"/>
              <a:ext cx="26" cy="55"/>
            </a:xfrm>
            <a:custGeom>
              <a:avLst/>
              <a:gdLst>
                <a:gd name="T0" fmla="*/ 26 w 26"/>
                <a:gd name="T1" fmla="*/ 0 h 55"/>
                <a:gd name="T2" fmla="*/ 26 w 26"/>
                <a:gd name="T3" fmla="*/ 42 h 55"/>
                <a:gd name="T4" fmla="*/ 24 w 26"/>
                <a:gd name="T5" fmla="*/ 51 h 55"/>
                <a:gd name="T6" fmla="*/ 21 w 26"/>
                <a:gd name="T7" fmla="*/ 52 h 55"/>
                <a:gd name="T8" fmla="*/ 15 w 26"/>
                <a:gd name="T9" fmla="*/ 55 h 55"/>
                <a:gd name="T10" fmla="*/ 10 w 26"/>
                <a:gd name="T11" fmla="*/ 55 h 55"/>
                <a:gd name="T12" fmla="*/ 5 w 26"/>
                <a:gd name="T13" fmla="*/ 52 h 55"/>
                <a:gd name="T14" fmla="*/ 3 w 26"/>
                <a:gd name="T15" fmla="*/ 51 h 55"/>
                <a:gd name="T16" fmla="*/ 0 w 26"/>
                <a:gd name="T17" fmla="*/ 42 h 55"/>
                <a:gd name="T18" fmla="*/ 0 w 26"/>
                <a:gd name="T19" fmla="*/ 37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55"/>
                <a:gd name="T32" fmla="*/ 26 w 26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55">
                  <a:moveTo>
                    <a:pt x="26" y="0"/>
                  </a:moveTo>
                  <a:lnTo>
                    <a:pt x="26" y="42"/>
                  </a:lnTo>
                  <a:lnTo>
                    <a:pt x="24" y="51"/>
                  </a:lnTo>
                  <a:lnTo>
                    <a:pt x="21" y="52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0" y="42"/>
                  </a:lnTo>
                  <a:lnTo>
                    <a:pt x="0" y="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7" name="Line 178"/>
            <p:cNvSpPr>
              <a:spLocks noChangeShapeType="1"/>
            </p:cNvSpPr>
            <p:nvPr/>
          </p:nvSpPr>
          <p:spPr bwMode="auto">
            <a:xfrm>
              <a:off x="4882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8" name="Line 179"/>
            <p:cNvSpPr>
              <a:spLocks noChangeShapeType="1"/>
            </p:cNvSpPr>
            <p:nvPr/>
          </p:nvSpPr>
          <p:spPr bwMode="auto">
            <a:xfrm>
              <a:off x="4882" y="198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9" name="Line 180"/>
            <p:cNvSpPr>
              <a:spLocks noChangeShapeType="1"/>
            </p:cNvSpPr>
            <p:nvPr/>
          </p:nvSpPr>
          <p:spPr bwMode="auto">
            <a:xfrm flipH="1">
              <a:off x="4918" y="1934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0" name="Line 181"/>
            <p:cNvSpPr>
              <a:spLocks noChangeShapeType="1"/>
            </p:cNvSpPr>
            <p:nvPr/>
          </p:nvSpPr>
          <p:spPr bwMode="auto">
            <a:xfrm>
              <a:off x="4939" y="1934"/>
              <a:ext cx="23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1" name="Line 182"/>
            <p:cNvSpPr>
              <a:spLocks noChangeShapeType="1"/>
            </p:cNvSpPr>
            <p:nvPr/>
          </p:nvSpPr>
          <p:spPr bwMode="auto">
            <a:xfrm>
              <a:off x="4927" y="1971"/>
              <a:ext cx="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2" name="Line 183"/>
            <p:cNvSpPr>
              <a:spLocks noChangeShapeType="1"/>
            </p:cNvSpPr>
            <p:nvPr/>
          </p:nvSpPr>
          <p:spPr bwMode="auto">
            <a:xfrm>
              <a:off x="4974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3" name="Freeform 184"/>
            <p:cNvSpPr>
              <a:spLocks/>
            </p:cNvSpPr>
            <p:nvPr/>
          </p:nvSpPr>
          <p:spPr bwMode="auto">
            <a:xfrm>
              <a:off x="4974" y="1934"/>
              <a:ext cx="36" cy="27"/>
            </a:xfrm>
            <a:custGeom>
              <a:avLst/>
              <a:gdLst>
                <a:gd name="T0" fmla="*/ 0 w 36"/>
                <a:gd name="T1" fmla="*/ 0 h 27"/>
                <a:gd name="T2" fmla="*/ 24 w 36"/>
                <a:gd name="T3" fmla="*/ 0 h 27"/>
                <a:gd name="T4" fmla="*/ 32 w 36"/>
                <a:gd name="T5" fmla="*/ 3 h 27"/>
                <a:gd name="T6" fmla="*/ 35 w 36"/>
                <a:gd name="T7" fmla="*/ 5 h 27"/>
                <a:gd name="T8" fmla="*/ 36 w 36"/>
                <a:gd name="T9" fmla="*/ 10 h 27"/>
                <a:gd name="T10" fmla="*/ 36 w 36"/>
                <a:gd name="T11" fmla="*/ 16 h 27"/>
                <a:gd name="T12" fmla="*/ 35 w 36"/>
                <a:gd name="T13" fmla="*/ 21 h 27"/>
                <a:gd name="T14" fmla="*/ 32 w 36"/>
                <a:gd name="T15" fmla="*/ 24 h 27"/>
                <a:gd name="T16" fmla="*/ 24 w 36"/>
                <a:gd name="T17" fmla="*/ 2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7"/>
                <a:gd name="T29" fmla="*/ 36 w 3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7">
                  <a:moveTo>
                    <a:pt x="0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35" y="5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4" y="2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4" name="Freeform 185"/>
            <p:cNvSpPr>
              <a:spLocks/>
            </p:cNvSpPr>
            <p:nvPr/>
          </p:nvSpPr>
          <p:spPr bwMode="auto">
            <a:xfrm>
              <a:off x="4974" y="1961"/>
              <a:ext cx="36" cy="28"/>
            </a:xfrm>
            <a:custGeom>
              <a:avLst/>
              <a:gdLst>
                <a:gd name="T0" fmla="*/ 0 w 36"/>
                <a:gd name="T1" fmla="*/ 0 h 28"/>
                <a:gd name="T2" fmla="*/ 24 w 36"/>
                <a:gd name="T3" fmla="*/ 0 h 28"/>
                <a:gd name="T4" fmla="*/ 32 w 36"/>
                <a:gd name="T5" fmla="*/ 1 h 28"/>
                <a:gd name="T6" fmla="*/ 35 w 36"/>
                <a:gd name="T7" fmla="*/ 4 h 28"/>
                <a:gd name="T8" fmla="*/ 36 w 36"/>
                <a:gd name="T9" fmla="*/ 10 h 28"/>
                <a:gd name="T10" fmla="*/ 36 w 36"/>
                <a:gd name="T11" fmla="*/ 18 h 28"/>
                <a:gd name="T12" fmla="*/ 35 w 36"/>
                <a:gd name="T13" fmla="*/ 24 h 28"/>
                <a:gd name="T14" fmla="*/ 32 w 36"/>
                <a:gd name="T15" fmla="*/ 25 h 28"/>
                <a:gd name="T16" fmla="*/ 24 w 36"/>
                <a:gd name="T17" fmla="*/ 28 h 28"/>
                <a:gd name="T18" fmla="*/ 0 w 3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8"/>
                <a:gd name="T32" fmla="*/ 36 w 3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8">
                  <a:moveTo>
                    <a:pt x="0" y="0"/>
                  </a:moveTo>
                  <a:lnTo>
                    <a:pt x="24" y="0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10"/>
                  </a:lnTo>
                  <a:lnTo>
                    <a:pt x="36" y="18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24" y="28"/>
                  </a:lnTo>
                  <a:lnTo>
                    <a:pt x="0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5" name="Line 186"/>
            <p:cNvSpPr>
              <a:spLocks noChangeShapeType="1"/>
            </p:cNvSpPr>
            <p:nvPr/>
          </p:nvSpPr>
          <p:spPr bwMode="auto">
            <a:xfrm flipH="1">
              <a:off x="5024" y="1923"/>
              <a:ext cx="48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6" name="Line 187"/>
            <p:cNvSpPr>
              <a:spLocks noChangeShapeType="1"/>
            </p:cNvSpPr>
            <p:nvPr/>
          </p:nvSpPr>
          <p:spPr bwMode="auto">
            <a:xfrm>
              <a:off x="5087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7" name="Line 188"/>
            <p:cNvSpPr>
              <a:spLocks noChangeShapeType="1"/>
            </p:cNvSpPr>
            <p:nvPr/>
          </p:nvSpPr>
          <p:spPr bwMode="auto">
            <a:xfrm>
              <a:off x="5125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8" name="Line 189"/>
            <p:cNvSpPr>
              <a:spLocks noChangeShapeType="1"/>
            </p:cNvSpPr>
            <p:nvPr/>
          </p:nvSpPr>
          <p:spPr bwMode="auto">
            <a:xfrm>
              <a:off x="5087" y="1961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9" name="Line 190"/>
            <p:cNvSpPr>
              <a:spLocks noChangeShapeType="1"/>
            </p:cNvSpPr>
            <p:nvPr/>
          </p:nvSpPr>
          <p:spPr bwMode="auto">
            <a:xfrm flipH="1">
              <a:off x="5137" y="1934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0" name="Line 191"/>
            <p:cNvSpPr>
              <a:spLocks noChangeShapeType="1"/>
            </p:cNvSpPr>
            <p:nvPr/>
          </p:nvSpPr>
          <p:spPr bwMode="auto">
            <a:xfrm>
              <a:off x="5158" y="1934"/>
              <a:ext cx="2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1" name="Line 192"/>
            <p:cNvSpPr>
              <a:spLocks noChangeShapeType="1"/>
            </p:cNvSpPr>
            <p:nvPr/>
          </p:nvSpPr>
          <p:spPr bwMode="auto">
            <a:xfrm>
              <a:off x="5145" y="1971"/>
              <a:ext cx="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2" name="Line 193"/>
            <p:cNvSpPr>
              <a:spLocks noChangeShapeType="1"/>
            </p:cNvSpPr>
            <p:nvPr/>
          </p:nvSpPr>
          <p:spPr bwMode="auto">
            <a:xfrm>
              <a:off x="5193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3" name="Line 194"/>
            <p:cNvSpPr>
              <a:spLocks noChangeShapeType="1"/>
            </p:cNvSpPr>
            <p:nvPr/>
          </p:nvSpPr>
          <p:spPr bwMode="auto">
            <a:xfrm>
              <a:off x="5193" y="198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4" name="Line 195"/>
            <p:cNvSpPr>
              <a:spLocks noChangeShapeType="1"/>
            </p:cNvSpPr>
            <p:nvPr/>
          </p:nvSpPr>
          <p:spPr bwMode="auto">
            <a:xfrm>
              <a:off x="5237" y="1934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5" name="Line 196"/>
            <p:cNvSpPr>
              <a:spLocks noChangeShapeType="1"/>
            </p:cNvSpPr>
            <p:nvPr/>
          </p:nvSpPr>
          <p:spPr bwMode="auto">
            <a:xfrm>
              <a:off x="5237" y="1989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6" name="Freeform 197"/>
            <p:cNvSpPr>
              <a:spLocks/>
            </p:cNvSpPr>
            <p:nvPr/>
          </p:nvSpPr>
          <p:spPr bwMode="auto">
            <a:xfrm>
              <a:off x="5306" y="1934"/>
              <a:ext cx="40" cy="55"/>
            </a:xfrm>
            <a:custGeom>
              <a:avLst/>
              <a:gdLst>
                <a:gd name="T0" fmla="*/ 40 w 40"/>
                <a:gd name="T1" fmla="*/ 13 h 55"/>
                <a:gd name="T2" fmla="*/ 37 w 40"/>
                <a:gd name="T3" fmla="*/ 7 h 55"/>
                <a:gd name="T4" fmla="*/ 32 w 40"/>
                <a:gd name="T5" fmla="*/ 3 h 55"/>
                <a:gd name="T6" fmla="*/ 26 w 40"/>
                <a:gd name="T7" fmla="*/ 0 h 55"/>
                <a:gd name="T8" fmla="*/ 16 w 40"/>
                <a:gd name="T9" fmla="*/ 0 h 55"/>
                <a:gd name="T10" fmla="*/ 11 w 40"/>
                <a:gd name="T11" fmla="*/ 3 h 55"/>
                <a:gd name="T12" fmla="*/ 5 w 40"/>
                <a:gd name="T13" fmla="*/ 7 h 55"/>
                <a:gd name="T14" fmla="*/ 2 w 40"/>
                <a:gd name="T15" fmla="*/ 13 h 55"/>
                <a:gd name="T16" fmla="*/ 0 w 40"/>
                <a:gd name="T17" fmla="*/ 21 h 55"/>
                <a:gd name="T18" fmla="*/ 0 w 40"/>
                <a:gd name="T19" fmla="*/ 34 h 55"/>
                <a:gd name="T20" fmla="*/ 2 w 40"/>
                <a:gd name="T21" fmla="*/ 42 h 55"/>
                <a:gd name="T22" fmla="*/ 5 w 40"/>
                <a:gd name="T23" fmla="*/ 48 h 55"/>
                <a:gd name="T24" fmla="*/ 11 w 40"/>
                <a:gd name="T25" fmla="*/ 52 h 55"/>
                <a:gd name="T26" fmla="*/ 16 w 40"/>
                <a:gd name="T27" fmla="*/ 55 h 55"/>
                <a:gd name="T28" fmla="*/ 26 w 40"/>
                <a:gd name="T29" fmla="*/ 55 h 55"/>
                <a:gd name="T30" fmla="*/ 32 w 40"/>
                <a:gd name="T31" fmla="*/ 52 h 55"/>
                <a:gd name="T32" fmla="*/ 37 w 40"/>
                <a:gd name="T33" fmla="*/ 48 h 55"/>
                <a:gd name="T34" fmla="*/ 40 w 40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55"/>
                <a:gd name="T56" fmla="*/ 40 w 40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55">
                  <a:moveTo>
                    <a:pt x="40" y="13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11" y="3"/>
                  </a:lnTo>
                  <a:lnTo>
                    <a:pt x="5" y="7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11" y="52"/>
                  </a:lnTo>
                  <a:lnTo>
                    <a:pt x="16" y="55"/>
                  </a:lnTo>
                  <a:lnTo>
                    <a:pt x="26" y="55"/>
                  </a:lnTo>
                  <a:lnTo>
                    <a:pt x="32" y="52"/>
                  </a:lnTo>
                  <a:lnTo>
                    <a:pt x="37" y="48"/>
                  </a:lnTo>
                  <a:lnTo>
                    <a:pt x="40" y="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7" name="Line 198"/>
            <p:cNvSpPr>
              <a:spLocks noChangeShapeType="1"/>
            </p:cNvSpPr>
            <p:nvPr/>
          </p:nvSpPr>
          <p:spPr bwMode="auto">
            <a:xfrm flipV="1">
              <a:off x="2893" y="1093"/>
              <a:ext cx="0" cy="25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8" name="Line 199"/>
            <p:cNvSpPr>
              <a:spLocks noChangeShapeType="1"/>
            </p:cNvSpPr>
            <p:nvPr/>
          </p:nvSpPr>
          <p:spPr bwMode="auto">
            <a:xfrm flipH="1">
              <a:off x="2893" y="3620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9" name="Line 200"/>
            <p:cNvSpPr>
              <a:spLocks noChangeShapeType="1"/>
            </p:cNvSpPr>
            <p:nvPr/>
          </p:nvSpPr>
          <p:spPr bwMode="auto">
            <a:xfrm flipH="1">
              <a:off x="2893" y="3059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0" name="Line 201"/>
            <p:cNvSpPr>
              <a:spLocks noChangeShapeType="1"/>
            </p:cNvSpPr>
            <p:nvPr/>
          </p:nvSpPr>
          <p:spPr bwMode="auto">
            <a:xfrm flipH="1">
              <a:off x="2893" y="2497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1" name="Line 202"/>
            <p:cNvSpPr>
              <a:spLocks noChangeShapeType="1"/>
            </p:cNvSpPr>
            <p:nvPr/>
          </p:nvSpPr>
          <p:spPr bwMode="auto">
            <a:xfrm flipH="1">
              <a:off x="2893" y="1936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2" name="Line 203"/>
            <p:cNvSpPr>
              <a:spLocks noChangeShapeType="1"/>
            </p:cNvSpPr>
            <p:nvPr/>
          </p:nvSpPr>
          <p:spPr bwMode="auto">
            <a:xfrm flipH="1">
              <a:off x="2893" y="1373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3" name="Line 204"/>
            <p:cNvSpPr>
              <a:spLocks noChangeShapeType="1"/>
            </p:cNvSpPr>
            <p:nvPr/>
          </p:nvSpPr>
          <p:spPr bwMode="auto">
            <a:xfrm flipH="1">
              <a:off x="2893" y="1373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4" name="Freeform 205"/>
            <p:cNvSpPr>
              <a:spLocks/>
            </p:cNvSpPr>
            <p:nvPr/>
          </p:nvSpPr>
          <p:spPr bwMode="auto">
            <a:xfrm>
              <a:off x="2707" y="3592"/>
              <a:ext cx="36" cy="56"/>
            </a:xfrm>
            <a:custGeom>
              <a:avLst/>
              <a:gdLst>
                <a:gd name="T0" fmla="*/ 15 w 36"/>
                <a:gd name="T1" fmla="*/ 0 h 56"/>
                <a:gd name="T2" fmla="*/ 7 w 36"/>
                <a:gd name="T3" fmla="*/ 3 h 56"/>
                <a:gd name="T4" fmla="*/ 1 w 36"/>
                <a:gd name="T5" fmla="*/ 11 h 56"/>
                <a:gd name="T6" fmla="*/ 0 w 36"/>
                <a:gd name="T7" fmla="*/ 24 h 56"/>
                <a:gd name="T8" fmla="*/ 0 w 36"/>
                <a:gd name="T9" fmla="*/ 32 h 56"/>
                <a:gd name="T10" fmla="*/ 1 w 36"/>
                <a:gd name="T11" fmla="*/ 45 h 56"/>
                <a:gd name="T12" fmla="*/ 7 w 36"/>
                <a:gd name="T13" fmla="*/ 53 h 56"/>
                <a:gd name="T14" fmla="*/ 15 w 36"/>
                <a:gd name="T15" fmla="*/ 56 h 56"/>
                <a:gd name="T16" fmla="*/ 20 w 36"/>
                <a:gd name="T17" fmla="*/ 56 h 56"/>
                <a:gd name="T18" fmla="*/ 27 w 36"/>
                <a:gd name="T19" fmla="*/ 53 h 56"/>
                <a:gd name="T20" fmla="*/ 33 w 36"/>
                <a:gd name="T21" fmla="*/ 45 h 56"/>
                <a:gd name="T22" fmla="*/ 36 w 36"/>
                <a:gd name="T23" fmla="*/ 32 h 56"/>
                <a:gd name="T24" fmla="*/ 36 w 36"/>
                <a:gd name="T25" fmla="*/ 24 h 56"/>
                <a:gd name="T26" fmla="*/ 33 w 36"/>
                <a:gd name="T27" fmla="*/ 11 h 56"/>
                <a:gd name="T28" fmla="*/ 27 w 36"/>
                <a:gd name="T29" fmla="*/ 3 h 56"/>
                <a:gd name="T30" fmla="*/ 20 w 36"/>
                <a:gd name="T31" fmla="*/ 0 h 56"/>
                <a:gd name="T32" fmla="*/ 15 w 36"/>
                <a:gd name="T33" fmla="*/ 0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6"/>
                <a:gd name="T53" fmla="*/ 36 w 36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6">
                  <a:moveTo>
                    <a:pt x="15" y="0"/>
                  </a:moveTo>
                  <a:lnTo>
                    <a:pt x="7" y="3"/>
                  </a:lnTo>
                  <a:lnTo>
                    <a:pt x="1" y="11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" y="45"/>
                  </a:lnTo>
                  <a:lnTo>
                    <a:pt x="7" y="53"/>
                  </a:lnTo>
                  <a:lnTo>
                    <a:pt x="15" y="56"/>
                  </a:lnTo>
                  <a:lnTo>
                    <a:pt x="20" y="56"/>
                  </a:lnTo>
                  <a:lnTo>
                    <a:pt x="27" y="53"/>
                  </a:lnTo>
                  <a:lnTo>
                    <a:pt x="33" y="45"/>
                  </a:lnTo>
                  <a:lnTo>
                    <a:pt x="36" y="32"/>
                  </a:lnTo>
                  <a:lnTo>
                    <a:pt x="36" y="24"/>
                  </a:lnTo>
                  <a:lnTo>
                    <a:pt x="33" y="11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5" name="Freeform 206"/>
            <p:cNvSpPr>
              <a:spLocks/>
            </p:cNvSpPr>
            <p:nvPr/>
          </p:nvSpPr>
          <p:spPr bwMode="auto">
            <a:xfrm>
              <a:off x="2761" y="3642"/>
              <a:ext cx="5" cy="6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3 h 6"/>
                <a:gd name="T4" fmla="*/ 3 w 5"/>
                <a:gd name="T5" fmla="*/ 6 h 6"/>
                <a:gd name="T6" fmla="*/ 5 w 5"/>
                <a:gd name="T7" fmla="*/ 3 h 6"/>
                <a:gd name="T8" fmla="*/ 3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3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6" name="Freeform 207"/>
            <p:cNvSpPr>
              <a:spLocks/>
            </p:cNvSpPr>
            <p:nvPr/>
          </p:nvSpPr>
          <p:spPr bwMode="auto">
            <a:xfrm>
              <a:off x="2785" y="3592"/>
              <a:ext cx="37" cy="56"/>
            </a:xfrm>
            <a:custGeom>
              <a:avLst/>
              <a:gdLst>
                <a:gd name="T0" fmla="*/ 2 w 37"/>
                <a:gd name="T1" fmla="*/ 14 h 56"/>
                <a:gd name="T2" fmla="*/ 2 w 37"/>
                <a:gd name="T3" fmla="*/ 11 h 56"/>
                <a:gd name="T4" fmla="*/ 5 w 37"/>
                <a:gd name="T5" fmla="*/ 6 h 56"/>
                <a:gd name="T6" fmla="*/ 8 w 37"/>
                <a:gd name="T7" fmla="*/ 3 h 56"/>
                <a:gd name="T8" fmla="*/ 13 w 37"/>
                <a:gd name="T9" fmla="*/ 0 h 56"/>
                <a:gd name="T10" fmla="*/ 23 w 37"/>
                <a:gd name="T11" fmla="*/ 0 h 56"/>
                <a:gd name="T12" fmla="*/ 29 w 37"/>
                <a:gd name="T13" fmla="*/ 3 h 56"/>
                <a:gd name="T14" fmla="*/ 32 w 37"/>
                <a:gd name="T15" fmla="*/ 6 h 56"/>
                <a:gd name="T16" fmla="*/ 34 w 37"/>
                <a:gd name="T17" fmla="*/ 11 h 56"/>
                <a:gd name="T18" fmla="*/ 34 w 37"/>
                <a:gd name="T19" fmla="*/ 17 h 56"/>
                <a:gd name="T20" fmla="*/ 32 w 37"/>
                <a:gd name="T21" fmla="*/ 21 h 56"/>
                <a:gd name="T22" fmla="*/ 26 w 37"/>
                <a:gd name="T23" fmla="*/ 29 h 56"/>
                <a:gd name="T24" fmla="*/ 0 w 37"/>
                <a:gd name="T25" fmla="*/ 56 h 56"/>
                <a:gd name="T26" fmla="*/ 37 w 37"/>
                <a:gd name="T27" fmla="*/ 56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6"/>
                <a:gd name="T44" fmla="*/ 37 w 37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6">
                  <a:moveTo>
                    <a:pt x="2" y="14"/>
                  </a:moveTo>
                  <a:lnTo>
                    <a:pt x="2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4" y="11"/>
                  </a:lnTo>
                  <a:lnTo>
                    <a:pt x="34" y="17"/>
                  </a:lnTo>
                  <a:lnTo>
                    <a:pt x="32" y="21"/>
                  </a:lnTo>
                  <a:lnTo>
                    <a:pt x="26" y="29"/>
                  </a:lnTo>
                  <a:lnTo>
                    <a:pt x="0" y="56"/>
                  </a:lnTo>
                  <a:lnTo>
                    <a:pt x="37" y="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7" name="Freeform 208"/>
            <p:cNvSpPr>
              <a:spLocks/>
            </p:cNvSpPr>
            <p:nvPr/>
          </p:nvSpPr>
          <p:spPr bwMode="auto">
            <a:xfrm>
              <a:off x="2707" y="3031"/>
              <a:ext cx="36" cy="55"/>
            </a:xfrm>
            <a:custGeom>
              <a:avLst/>
              <a:gdLst>
                <a:gd name="T0" fmla="*/ 15 w 36"/>
                <a:gd name="T1" fmla="*/ 0 h 55"/>
                <a:gd name="T2" fmla="*/ 7 w 36"/>
                <a:gd name="T3" fmla="*/ 2 h 55"/>
                <a:gd name="T4" fmla="*/ 1 w 36"/>
                <a:gd name="T5" fmla="*/ 11 h 55"/>
                <a:gd name="T6" fmla="*/ 0 w 36"/>
                <a:gd name="T7" fmla="*/ 23 h 55"/>
                <a:gd name="T8" fmla="*/ 0 w 36"/>
                <a:gd name="T9" fmla="*/ 32 h 55"/>
                <a:gd name="T10" fmla="*/ 1 w 36"/>
                <a:gd name="T11" fmla="*/ 44 h 55"/>
                <a:gd name="T12" fmla="*/ 7 w 36"/>
                <a:gd name="T13" fmla="*/ 53 h 55"/>
                <a:gd name="T14" fmla="*/ 15 w 36"/>
                <a:gd name="T15" fmla="*/ 55 h 55"/>
                <a:gd name="T16" fmla="*/ 20 w 36"/>
                <a:gd name="T17" fmla="*/ 55 h 55"/>
                <a:gd name="T18" fmla="*/ 27 w 36"/>
                <a:gd name="T19" fmla="*/ 53 h 55"/>
                <a:gd name="T20" fmla="*/ 33 w 36"/>
                <a:gd name="T21" fmla="*/ 44 h 55"/>
                <a:gd name="T22" fmla="*/ 36 w 36"/>
                <a:gd name="T23" fmla="*/ 32 h 55"/>
                <a:gd name="T24" fmla="*/ 36 w 36"/>
                <a:gd name="T25" fmla="*/ 23 h 55"/>
                <a:gd name="T26" fmla="*/ 33 w 36"/>
                <a:gd name="T27" fmla="*/ 11 h 55"/>
                <a:gd name="T28" fmla="*/ 27 w 36"/>
                <a:gd name="T29" fmla="*/ 2 h 55"/>
                <a:gd name="T30" fmla="*/ 20 w 36"/>
                <a:gd name="T31" fmla="*/ 0 h 55"/>
                <a:gd name="T32" fmla="*/ 15 w 36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5"/>
                <a:gd name="T53" fmla="*/ 36 w 36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5">
                  <a:moveTo>
                    <a:pt x="15" y="0"/>
                  </a:moveTo>
                  <a:lnTo>
                    <a:pt x="7" y="2"/>
                  </a:lnTo>
                  <a:lnTo>
                    <a:pt x="1" y="11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1" y="44"/>
                  </a:lnTo>
                  <a:lnTo>
                    <a:pt x="7" y="53"/>
                  </a:lnTo>
                  <a:lnTo>
                    <a:pt x="15" y="55"/>
                  </a:lnTo>
                  <a:lnTo>
                    <a:pt x="20" y="55"/>
                  </a:lnTo>
                  <a:lnTo>
                    <a:pt x="27" y="53"/>
                  </a:lnTo>
                  <a:lnTo>
                    <a:pt x="33" y="44"/>
                  </a:lnTo>
                  <a:lnTo>
                    <a:pt x="36" y="32"/>
                  </a:lnTo>
                  <a:lnTo>
                    <a:pt x="36" y="23"/>
                  </a:lnTo>
                  <a:lnTo>
                    <a:pt x="33" y="11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8" name="Freeform 209"/>
            <p:cNvSpPr>
              <a:spLocks/>
            </p:cNvSpPr>
            <p:nvPr/>
          </p:nvSpPr>
          <p:spPr bwMode="auto">
            <a:xfrm>
              <a:off x="2761" y="3081"/>
              <a:ext cx="5" cy="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3 h 5"/>
                <a:gd name="T4" fmla="*/ 3 w 5"/>
                <a:gd name="T5" fmla="*/ 5 h 5"/>
                <a:gd name="T6" fmla="*/ 5 w 5"/>
                <a:gd name="T7" fmla="*/ 3 h 5"/>
                <a:gd name="T8" fmla="*/ 3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9" name="Freeform 210"/>
            <p:cNvSpPr>
              <a:spLocks/>
            </p:cNvSpPr>
            <p:nvPr/>
          </p:nvSpPr>
          <p:spPr bwMode="auto">
            <a:xfrm>
              <a:off x="2785" y="3031"/>
              <a:ext cx="40" cy="37"/>
            </a:xfrm>
            <a:custGeom>
              <a:avLst/>
              <a:gdLst>
                <a:gd name="T0" fmla="*/ 26 w 40"/>
                <a:gd name="T1" fmla="*/ 0 h 37"/>
                <a:gd name="T2" fmla="*/ 0 w 40"/>
                <a:gd name="T3" fmla="*/ 37 h 37"/>
                <a:gd name="T4" fmla="*/ 40 w 40"/>
                <a:gd name="T5" fmla="*/ 37 h 37"/>
                <a:gd name="T6" fmla="*/ 0 60000 65536"/>
                <a:gd name="T7" fmla="*/ 0 60000 65536"/>
                <a:gd name="T8" fmla="*/ 0 60000 65536"/>
                <a:gd name="T9" fmla="*/ 0 w 40"/>
                <a:gd name="T10" fmla="*/ 0 h 37"/>
                <a:gd name="T11" fmla="*/ 40 w 40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37">
                  <a:moveTo>
                    <a:pt x="26" y="0"/>
                  </a:moveTo>
                  <a:lnTo>
                    <a:pt x="0" y="37"/>
                  </a:lnTo>
                  <a:lnTo>
                    <a:pt x="40" y="3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0" name="Line 211"/>
            <p:cNvSpPr>
              <a:spLocks noChangeShapeType="1"/>
            </p:cNvSpPr>
            <p:nvPr/>
          </p:nvSpPr>
          <p:spPr bwMode="auto">
            <a:xfrm>
              <a:off x="2811" y="3031"/>
              <a:ext cx="0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231" name="Group 212"/>
            <p:cNvGrpSpPr>
              <a:grpSpLocks/>
            </p:cNvGrpSpPr>
            <p:nvPr/>
          </p:nvGrpSpPr>
          <p:grpSpPr bwMode="auto">
            <a:xfrm>
              <a:off x="2707" y="1347"/>
              <a:ext cx="2713" cy="2395"/>
              <a:chOff x="2323" y="1347"/>
              <a:chExt cx="2713" cy="2395"/>
            </a:xfrm>
          </p:grpSpPr>
          <p:sp>
            <p:nvSpPr>
              <p:cNvPr id="86270" name="Freeform 213"/>
              <p:cNvSpPr>
                <a:spLocks/>
              </p:cNvSpPr>
              <p:nvPr/>
            </p:nvSpPr>
            <p:spPr bwMode="auto">
              <a:xfrm>
                <a:off x="2323" y="2469"/>
                <a:ext cx="36" cy="56"/>
              </a:xfrm>
              <a:custGeom>
                <a:avLst/>
                <a:gdLst>
                  <a:gd name="T0" fmla="*/ 15 w 36"/>
                  <a:gd name="T1" fmla="*/ 0 h 56"/>
                  <a:gd name="T2" fmla="*/ 7 w 36"/>
                  <a:gd name="T3" fmla="*/ 3 h 56"/>
                  <a:gd name="T4" fmla="*/ 1 w 36"/>
                  <a:gd name="T5" fmla="*/ 11 h 56"/>
                  <a:gd name="T6" fmla="*/ 0 w 36"/>
                  <a:gd name="T7" fmla="*/ 24 h 56"/>
                  <a:gd name="T8" fmla="*/ 0 w 36"/>
                  <a:gd name="T9" fmla="*/ 32 h 56"/>
                  <a:gd name="T10" fmla="*/ 1 w 36"/>
                  <a:gd name="T11" fmla="*/ 45 h 56"/>
                  <a:gd name="T12" fmla="*/ 7 w 36"/>
                  <a:gd name="T13" fmla="*/ 53 h 56"/>
                  <a:gd name="T14" fmla="*/ 15 w 36"/>
                  <a:gd name="T15" fmla="*/ 56 h 56"/>
                  <a:gd name="T16" fmla="*/ 20 w 36"/>
                  <a:gd name="T17" fmla="*/ 56 h 56"/>
                  <a:gd name="T18" fmla="*/ 27 w 36"/>
                  <a:gd name="T19" fmla="*/ 53 h 56"/>
                  <a:gd name="T20" fmla="*/ 33 w 36"/>
                  <a:gd name="T21" fmla="*/ 45 h 56"/>
                  <a:gd name="T22" fmla="*/ 36 w 36"/>
                  <a:gd name="T23" fmla="*/ 32 h 56"/>
                  <a:gd name="T24" fmla="*/ 36 w 36"/>
                  <a:gd name="T25" fmla="*/ 24 h 56"/>
                  <a:gd name="T26" fmla="*/ 33 w 36"/>
                  <a:gd name="T27" fmla="*/ 11 h 56"/>
                  <a:gd name="T28" fmla="*/ 27 w 36"/>
                  <a:gd name="T29" fmla="*/ 3 h 56"/>
                  <a:gd name="T30" fmla="*/ 20 w 36"/>
                  <a:gd name="T31" fmla="*/ 0 h 56"/>
                  <a:gd name="T32" fmla="*/ 15 w 36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6"/>
                  <a:gd name="T53" fmla="*/ 36 w 36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6">
                    <a:moveTo>
                      <a:pt x="15" y="0"/>
                    </a:moveTo>
                    <a:lnTo>
                      <a:pt x="7" y="3"/>
                    </a:lnTo>
                    <a:lnTo>
                      <a:pt x="1" y="11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" y="45"/>
                    </a:lnTo>
                    <a:lnTo>
                      <a:pt x="7" y="53"/>
                    </a:lnTo>
                    <a:lnTo>
                      <a:pt x="15" y="56"/>
                    </a:lnTo>
                    <a:lnTo>
                      <a:pt x="20" y="56"/>
                    </a:lnTo>
                    <a:lnTo>
                      <a:pt x="27" y="53"/>
                    </a:lnTo>
                    <a:lnTo>
                      <a:pt x="33" y="45"/>
                    </a:lnTo>
                    <a:lnTo>
                      <a:pt x="36" y="32"/>
                    </a:lnTo>
                    <a:lnTo>
                      <a:pt x="36" y="24"/>
                    </a:lnTo>
                    <a:lnTo>
                      <a:pt x="33" y="11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1" name="Freeform 214"/>
              <p:cNvSpPr>
                <a:spLocks/>
              </p:cNvSpPr>
              <p:nvPr/>
            </p:nvSpPr>
            <p:spPr bwMode="auto">
              <a:xfrm>
                <a:off x="2377" y="2519"/>
                <a:ext cx="5" cy="6"/>
              </a:xfrm>
              <a:custGeom>
                <a:avLst/>
                <a:gdLst>
                  <a:gd name="T0" fmla="*/ 3 w 5"/>
                  <a:gd name="T1" fmla="*/ 0 h 6"/>
                  <a:gd name="T2" fmla="*/ 0 w 5"/>
                  <a:gd name="T3" fmla="*/ 3 h 6"/>
                  <a:gd name="T4" fmla="*/ 3 w 5"/>
                  <a:gd name="T5" fmla="*/ 6 h 6"/>
                  <a:gd name="T6" fmla="*/ 5 w 5"/>
                  <a:gd name="T7" fmla="*/ 3 h 6"/>
                  <a:gd name="T8" fmla="*/ 3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3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2" name="Freeform 215"/>
              <p:cNvSpPr>
                <a:spLocks/>
              </p:cNvSpPr>
              <p:nvPr/>
            </p:nvSpPr>
            <p:spPr bwMode="auto">
              <a:xfrm>
                <a:off x="2403" y="2469"/>
                <a:ext cx="35" cy="56"/>
              </a:xfrm>
              <a:custGeom>
                <a:avLst/>
                <a:gdLst>
                  <a:gd name="T0" fmla="*/ 32 w 35"/>
                  <a:gd name="T1" fmla="*/ 9 h 56"/>
                  <a:gd name="T2" fmla="*/ 30 w 35"/>
                  <a:gd name="T3" fmla="*/ 3 h 56"/>
                  <a:gd name="T4" fmla="*/ 21 w 35"/>
                  <a:gd name="T5" fmla="*/ 0 h 56"/>
                  <a:gd name="T6" fmla="*/ 17 w 35"/>
                  <a:gd name="T7" fmla="*/ 0 h 56"/>
                  <a:gd name="T8" fmla="*/ 9 w 35"/>
                  <a:gd name="T9" fmla="*/ 3 h 56"/>
                  <a:gd name="T10" fmla="*/ 3 w 35"/>
                  <a:gd name="T11" fmla="*/ 11 h 56"/>
                  <a:gd name="T12" fmla="*/ 0 w 35"/>
                  <a:gd name="T13" fmla="*/ 24 h 56"/>
                  <a:gd name="T14" fmla="*/ 0 w 35"/>
                  <a:gd name="T15" fmla="*/ 37 h 56"/>
                  <a:gd name="T16" fmla="*/ 3 w 35"/>
                  <a:gd name="T17" fmla="*/ 48 h 56"/>
                  <a:gd name="T18" fmla="*/ 9 w 35"/>
                  <a:gd name="T19" fmla="*/ 53 h 56"/>
                  <a:gd name="T20" fmla="*/ 17 w 35"/>
                  <a:gd name="T21" fmla="*/ 56 h 56"/>
                  <a:gd name="T22" fmla="*/ 18 w 35"/>
                  <a:gd name="T23" fmla="*/ 56 h 56"/>
                  <a:gd name="T24" fmla="*/ 27 w 35"/>
                  <a:gd name="T25" fmla="*/ 53 h 56"/>
                  <a:gd name="T26" fmla="*/ 32 w 35"/>
                  <a:gd name="T27" fmla="*/ 48 h 56"/>
                  <a:gd name="T28" fmla="*/ 35 w 35"/>
                  <a:gd name="T29" fmla="*/ 39 h 56"/>
                  <a:gd name="T30" fmla="*/ 35 w 35"/>
                  <a:gd name="T31" fmla="*/ 37 h 56"/>
                  <a:gd name="T32" fmla="*/ 32 w 35"/>
                  <a:gd name="T33" fmla="*/ 30 h 56"/>
                  <a:gd name="T34" fmla="*/ 27 w 35"/>
                  <a:gd name="T35" fmla="*/ 24 h 56"/>
                  <a:gd name="T36" fmla="*/ 18 w 35"/>
                  <a:gd name="T37" fmla="*/ 21 h 56"/>
                  <a:gd name="T38" fmla="*/ 17 w 35"/>
                  <a:gd name="T39" fmla="*/ 21 h 56"/>
                  <a:gd name="T40" fmla="*/ 9 w 35"/>
                  <a:gd name="T41" fmla="*/ 24 h 56"/>
                  <a:gd name="T42" fmla="*/ 3 w 35"/>
                  <a:gd name="T43" fmla="*/ 30 h 56"/>
                  <a:gd name="T44" fmla="*/ 0 w 35"/>
                  <a:gd name="T45" fmla="*/ 37 h 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"/>
                  <a:gd name="T70" fmla="*/ 0 h 56"/>
                  <a:gd name="T71" fmla="*/ 35 w 35"/>
                  <a:gd name="T72" fmla="*/ 56 h 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" h="56">
                    <a:moveTo>
                      <a:pt x="32" y="9"/>
                    </a:moveTo>
                    <a:lnTo>
                      <a:pt x="30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3" y="11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3" y="48"/>
                    </a:lnTo>
                    <a:lnTo>
                      <a:pt x="9" y="53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27" y="53"/>
                    </a:lnTo>
                    <a:lnTo>
                      <a:pt x="32" y="48"/>
                    </a:lnTo>
                    <a:lnTo>
                      <a:pt x="35" y="39"/>
                    </a:lnTo>
                    <a:lnTo>
                      <a:pt x="35" y="37"/>
                    </a:lnTo>
                    <a:lnTo>
                      <a:pt x="32" y="30"/>
                    </a:lnTo>
                    <a:lnTo>
                      <a:pt x="27" y="24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9" y="24"/>
                    </a:lnTo>
                    <a:lnTo>
                      <a:pt x="3" y="3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3" name="Freeform 216"/>
              <p:cNvSpPr>
                <a:spLocks/>
              </p:cNvSpPr>
              <p:nvPr/>
            </p:nvSpPr>
            <p:spPr bwMode="auto">
              <a:xfrm>
                <a:off x="2323" y="1908"/>
                <a:ext cx="36" cy="54"/>
              </a:xfrm>
              <a:custGeom>
                <a:avLst/>
                <a:gdLst>
                  <a:gd name="T0" fmla="*/ 15 w 36"/>
                  <a:gd name="T1" fmla="*/ 0 h 54"/>
                  <a:gd name="T2" fmla="*/ 7 w 36"/>
                  <a:gd name="T3" fmla="*/ 3 h 54"/>
                  <a:gd name="T4" fmla="*/ 1 w 36"/>
                  <a:gd name="T5" fmla="*/ 10 h 54"/>
                  <a:gd name="T6" fmla="*/ 0 w 36"/>
                  <a:gd name="T7" fmla="*/ 24 h 54"/>
                  <a:gd name="T8" fmla="*/ 0 w 36"/>
                  <a:gd name="T9" fmla="*/ 31 h 54"/>
                  <a:gd name="T10" fmla="*/ 1 w 36"/>
                  <a:gd name="T11" fmla="*/ 45 h 54"/>
                  <a:gd name="T12" fmla="*/ 7 w 36"/>
                  <a:gd name="T13" fmla="*/ 53 h 54"/>
                  <a:gd name="T14" fmla="*/ 15 w 36"/>
                  <a:gd name="T15" fmla="*/ 54 h 54"/>
                  <a:gd name="T16" fmla="*/ 20 w 36"/>
                  <a:gd name="T17" fmla="*/ 54 h 54"/>
                  <a:gd name="T18" fmla="*/ 27 w 36"/>
                  <a:gd name="T19" fmla="*/ 53 h 54"/>
                  <a:gd name="T20" fmla="*/ 33 w 36"/>
                  <a:gd name="T21" fmla="*/ 45 h 54"/>
                  <a:gd name="T22" fmla="*/ 36 w 36"/>
                  <a:gd name="T23" fmla="*/ 31 h 54"/>
                  <a:gd name="T24" fmla="*/ 36 w 36"/>
                  <a:gd name="T25" fmla="*/ 24 h 54"/>
                  <a:gd name="T26" fmla="*/ 33 w 36"/>
                  <a:gd name="T27" fmla="*/ 10 h 54"/>
                  <a:gd name="T28" fmla="*/ 27 w 36"/>
                  <a:gd name="T29" fmla="*/ 3 h 54"/>
                  <a:gd name="T30" fmla="*/ 20 w 36"/>
                  <a:gd name="T31" fmla="*/ 0 h 54"/>
                  <a:gd name="T32" fmla="*/ 15 w 36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4"/>
                  <a:gd name="T53" fmla="*/ 36 w 36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4">
                    <a:moveTo>
                      <a:pt x="15" y="0"/>
                    </a:moveTo>
                    <a:lnTo>
                      <a:pt x="7" y="3"/>
                    </a:lnTo>
                    <a:lnTo>
                      <a:pt x="1" y="10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7" y="53"/>
                    </a:lnTo>
                    <a:lnTo>
                      <a:pt x="15" y="54"/>
                    </a:lnTo>
                    <a:lnTo>
                      <a:pt x="20" y="54"/>
                    </a:lnTo>
                    <a:lnTo>
                      <a:pt x="27" y="53"/>
                    </a:lnTo>
                    <a:lnTo>
                      <a:pt x="33" y="45"/>
                    </a:lnTo>
                    <a:lnTo>
                      <a:pt x="36" y="31"/>
                    </a:lnTo>
                    <a:lnTo>
                      <a:pt x="36" y="24"/>
                    </a:lnTo>
                    <a:lnTo>
                      <a:pt x="33" y="10"/>
                    </a:lnTo>
                    <a:lnTo>
                      <a:pt x="27" y="3"/>
                    </a:lnTo>
                    <a:lnTo>
                      <a:pt x="20" y="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4" name="Freeform 217"/>
              <p:cNvSpPr>
                <a:spLocks/>
              </p:cNvSpPr>
              <p:nvPr/>
            </p:nvSpPr>
            <p:spPr bwMode="auto">
              <a:xfrm>
                <a:off x="2377" y="1958"/>
                <a:ext cx="5" cy="4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3 h 4"/>
                  <a:gd name="T4" fmla="*/ 3 w 5"/>
                  <a:gd name="T5" fmla="*/ 4 h 4"/>
                  <a:gd name="T6" fmla="*/ 5 w 5"/>
                  <a:gd name="T7" fmla="*/ 3 h 4"/>
                  <a:gd name="T8" fmla="*/ 3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5" name="Freeform 218"/>
              <p:cNvSpPr>
                <a:spLocks/>
              </p:cNvSpPr>
              <p:nvPr/>
            </p:nvSpPr>
            <p:spPr bwMode="auto">
              <a:xfrm>
                <a:off x="2401" y="1908"/>
                <a:ext cx="37" cy="54"/>
              </a:xfrm>
              <a:custGeom>
                <a:avLst/>
                <a:gdLst>
                  <a:gd name="T0" fmla="*/ 13 w 37"/>
                  <a:gd name="T1" fmla="*/ 0 h 54"/>
                  <a:gd name="T2" fmla="*/ 5 w 37"/>
                  <a:gd name="T3" fmla="*/ 3 h 54"/>
                  <a:gd name="T4" fmla="*/ 2 w 37"/>
                  <a:gd name="T5" fmla="*/ 7 h 54"/>
                  <a:gd name="T6" fmla="*/ 2 w 37"/>
                  <a:gd name="T7" fmla="*/ 13 h 54"/>
                  <a:gd name="T8" fmla="*/ 5 w 37"/>
                  <a:gd name="T9" fmla="*/ 18 h 54"/>
                  <a:gd name="T10" fmla="*/ 11 w 37"/>
                  <a:gd name="T11" fmla="*/ 21 h 54"/>
                  <a:gd name="T12" fmla="*/ 20 w 37"/>
                  <a:gd name="T13" fmla="*/ 24 h 54"/>
                  <a:gd name="T14" fmla="*/ 29 w 37"/>
                  <a:gd name="T15" fmla="*/ 26 h 54"/>
                  <a:gd name="T16" fmla="*/ 34 w 37"/>
                  <a:gd name="T17" fmla="*/ 31 h 54"/>
                  <a:gd name="T18" fmla="*/ 37 w 37"/>
                  <a:gd name="T19" fmla="*/ 36 h 54"/>
                  <a:gd name="T20" fmla="*/ 37 w 37"/>
                  <a:gd name="T21" fmla="*/ 45 h 54"/>
                  <a:gd name="T22" fmla="*/ 34 w 37"/>
                  <a:gd name="T23" fmla="*/ 50 h 54"/>
                  <a:gd name="T24" fmla="*/ 32 w 37"/>
                  <a:gd name="T25" fmla="*/ 53 h 54"/>
                  <a:gd name="T26" fmla="*/ 23 w 37"/>
                  <a:gd name="T27" fmla="*/ 54 h 54"/>
                  <a:gd name="T28" fmla="*/ 13 w 37"/>
                  <a:gd name="T29" fmla="*/ 54 h 54"/>
                  <a:gd name="T30" fmla="*/ 5 w 37"/>
                  <a:gd name="T31" fmla="*/ 53 h 54"/>
                  <a:gd name="T32" fmla="*/ 2 w 37"/>
                  <a:gd name="T33" fmla="*/ 50 h 54"/>
                  <a:gd name="T34" fmla="*/ 0 w 37"/>
                  <a:gd name="T35" fmla="*/ 45 h 54"/>
                  <a:gd name="T36" fmla="*/ 0 w 37"/>
                  <a:gd name="T37" fmla="*/ 36 h 54"/>
                  <a:gd name="T38" fmla="*/ 2 w 37"/>
                  <a:gd name="T39" fmla="*/ 31 h 54"/>
                  <a:gd name="T40" fmla="*/ 8 w 37"/>
                  <a:gd name="T41" fmla="*/ 26 h 54"/>
                  <a:gd name="T42" fmla="*/ 16 w 37"/>
                  <a:gd name="T43" fmla="*/ 24 h 54"/>
                  <a:gd name="T44" fmla="*/ 26 w 37"/>
                  <a:gd name="T45" fmla="*/ 21 h 54"/>
                  <a:gd name="T46" fmla="*/ 32 w 37"/>
                  <a:gd name="T47" fmla="*/ 18 h 54"/>
                  <a:gd name="T48" fmla="*/ 34 w 37"/>
                  <a:gd name="T49" fmla="*/ 13 h 54"/>
                  <a:gd name="T50" fmla="*/ 34 w 37"/>
                  <a:gd name="T51" fmla="*/ 7 h 54"/>
                  <a:gd name="T52" fmla="*/ 32 w 37"/>
                  <a:gd name="T53" fmla="*/ 3 h 54"/>
                  <a:gd name="T54" fmla="*/ 23 w 37"/>
                  <a:gd name="T55" fmla="*/ 0 h 54"/>
                  <a:gd name="T56" fmla="*/ 13 w 37"/>
                  <a:gd name="T57" fmla="*/ 0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7"/>
                  <a:gd name="T88" fmla="*/ 0 h 54"/>
                  <a:gd name="T89" fmla="*/ 37 w 37"/>
                  <a:gd name="T90" fmla="*/ 54 h 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7" h="54">
                    <a:moveTo>
                      <a:pt x="13" y="0"/>
                    </a:moveTo>
                    <a:lnTo>
                      <a:pt x="5" y="3"/>
                    </a:lnTo>
                    <a:lnTo>
                      <a:pt x="2" y="7"/>
                    </a:lnTo>
                    <a:lnTo>
                      <a:pt x="2" y="13"/>
                    </a:lnTo>
                    <a:lnTo>
                      <a:pt x="5" y="18"/>
                    </a:lnTo>
                    <a:lnTo>
                      <a:pt x="11" y="21"/>
                    </a:lnTo>
                    <a:lnTo>
                      <a:pt x="20" y="24"/>
                    </a:lnTo>
                    <a:lnTo>
                      <a:pt x="29" y="26"/>
                    </a:lnTo>
                    <a:lnTo>
                      <a:pt x="34" y="31"/>
                    </a:lnTo>
                    <a:lnTo>
                      <a:pt x="37" y="36"/>
                    </a:lnTo>
                    <a:lnTo>
                      <a:pt x="37" y="45"/>
                    </a:lnTo>
                    <a:lnTo>
                      <a:pt x="34" y="50"/>
                    </a:lnTo>
                    <a:lnTo>
                      <a:pt x="32" y="53"/>
                    </a:lnTo>
                    <a:lnTo>
                      <a:pt x="23" y="54"/>
                    </a:lnTo>
                    <a:lnTo>
                      <a:pt x="13" y="54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2" y="31"/>
                    </a:lnTo>
                    <a:lnTo>
                      <a:pt x="8" y="26"/>
                    </a:lnTo>
                    <a:lnTo>
                      <a:pt x="16" y="24"/>
                    </a:lnTo>
                    <a:lnTo>
                      <a:pt x="26" y="21"/>
                    </a:lnTo>
                    <a:lnTo>
                      <a:pt x="32" y="18"/>
                    </a:lnTo>
                    <a:lnTo>
                      <a:pt x="34" y="13"/>
                    </a:lnTo>
                    <a:lnTo>
                      <a:pt x="34" y="7"/>
                    </a:lnTo>
                    <a:lnTo>
                      <a:pt x="32" y="3"/>
                    </a:lnTo>
                    <a:lnTo>
                      <a:pt x="23" y="0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6" name="Freeform 219"/>
              <p:cNvSpPr>
                <a:spLocks/>
              </p:cNvSpPr>
              <p:nvPr/>
            </p:nvSpPr>
            <p:spPr bwMode="auto">
              <a:xfrm>
                <a:off x="2409" y="1347"/>
                <a:ext cx="12" cy="54"/>
              </a:xfrm>
              <a:custGeom>
                <a:avLst/>
                <a:gdLst>
                  <a:gd name="T0" fmla="*/ 0 w 12"/>
                  <a:gd name="T1" fmla="*/ 9 h 54"/>
                  <a:gd name="T2" fmla="*/ 5 w 12"/>
                  <a:gd name="T3" fmla="*/ 7 h 54"/>
                  <a:gd name="T4" fmla="*/ 12 w 12"/>
                  <a:gd name="T5" fmla="*/ 0 h 54"/>
                  <a:gd name="T6" fmla="*/ 12 w 12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54"/>
                  <a:gd name="T14" fmla="*/ 12 w 12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54">
                    <a:moveTo>
                      <a:pt x="0" y="9"/>
                    </a:moveTo>
                    <a:lnTo>
                      <a:pt x="5" y="7"/>
                    </a:lnTo>
                    <a:lnTo>
                      <a:pt x="12" y="0"/>
                    </a:lnTo>
                    <a:lnTo>
                      <a:pt x="12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7" name="Line 220"/>
              <p:cNvSpPr>
                <a:spLocks noChangeShapeType="1"/>
              </p:cNvSpPr>
              <p:nvPr/>
            </p:nvSpPr>
            <p:spPr bwMode="auto">
              <a:xfrm>
                <a:off x="2509" y="3620"/>
                <a:ext cx="25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8" name="Line 221"/>
              <p:cNvSpPr>
                <a:spLocks noChangeShapeType="1"/>
              </p:cNvSpPr>
              <p:nvPr/>
            </p:nvSpPr>
            <p:spPr bwMode="auto">
              <a:xfrm>
                <a:off x="2509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79" name="Line 222"/>
              <p:cNvSpPr>
                <a:spLocks noChangeShapeType="1"/>
              </p:cNvSpPr>
              <p:nvPr/>
            </p:nvSpPr>
            <p:spPr bwMode="auto">
              <a:xfrm>
                <a:off x="2598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0" name="Line 223"/>
              <p:cNvSpPr>
                <a:spLocks noChangeShapeType="1"/>
              </p:cNvSpPr>
              <p:nvPr/>
            </p:nvSpPr>
            <p:spPr bwMode="auto">
              <a:xfrm>
                <a:off x="2675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1" name="Line 224"/>
              <p:cNvSpPr>
                <a:spLocks noChangeShapeType="1"/>
              </p:cNvSpPr>
              <p:nvPr/>
            </p:nvSpPr>
            <p:spPr bwMode="auto">
              <a:xfrm>
                <a:off x="2740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2" name="Line 225"/>
              <p:cNvSpPr>
                <a:spLocks noChangeShapeType="1"/>
              </p:cNvSpPr>
              <p:nvPr/>
            </p:nvSpPr>
            <p:spPr bwMode="auto">
              <a:xfrm>
                <a:off x="2798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3" name="Line 226"/>
              <p:cNvSpPr>
                <a:spLocks noChangeShapeType="1"/>
              </p:cNvSpPr>
              <p:nvPr/>
            </p:nvSpPr>
            <p:spPr bwMode="auto">
              <a:xfrm>
                <a:off x="2850" y="357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4" name="Freeform 227"/>
              <p:cNvSpPr>
                <a:spLocks/>
              </p:cNvSpPr>
              <p:nvPr/>
            </p:nvSpPr>
            <p:spPr bwMode="auto">
              <a:xfrm>
                <a:off x="2785" y="3688"/>
                <a:ext cx="14" cy="54"/>
              </a:xfrm>
              <a:custGeom>
                <a:avLst/>
                <a:gdLst>
                  <a:gd name="T0" fmla="*/ 0 w 14"/>
                  <a:gd name="T1" fmla="*/ 10 h 54"/>
                  <a:gd name="T2" fmla="*/ 6 w 14"/>
                  <a:gd name="T3" fmla="*/ 7 h 54"/>
                  <a:gd name="T4" fmla="*/ 14 w 14"/>
                  <a:gd name="T5" fmla="*/ 0 h 54"/>
                  <a:gd name="T6" fmla="*/ 14 w 14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54"/>
                  <a:gd name="T14" fmla="*/ 14 w 14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54">
                    <a:moveTo>
                      <a:pt x="0" y="10"/>
                    </a:moveTo>
                    <a:lnTo>
                      <a:pt x="6" y="7"/>
                    </a:lnTo>
                    <a:lnTo>
                      <a:pt x="14" y="0"/>
                    </a:lnTo>
                    <a:lnTo>
                      <a:pt x="14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5" name="Freeform 228"/>
              <p:cNvSpPr>
                <a:spLocks/>
              </p:cNvSpPr>
              <p:nvPr/>
            </p:nvSpPr>
            <p:spPr bwMode="auto">
              <a:xfrm>
                <a:off x="2831" y="3688"/>
                <a:ext cx="36" cy="54"/>
              </a:xfrm>
              <a:custGeom>
                <a:avLst/>
                <a:gdLst>
                  <a:gd name="T0" fmla="*/ 15 w 36"/>
                  <a:gd name="T1" fmla="*/ 0 h 54"/>
                  <a:gd name="T2" fmla="*/ 7 w 36"/>
                  <a:gd name="T3" fmla="*/ 3 h 54"/>
                  <a:gd name="T4" fmla="*/ 1 w 36"/>
                  <a:gd name="T5" fmla="*/ 10 h 54"/>
                  <a:gd name="T6" fmla="*/ 0 w 36"/>
                  <a:gd name="T7" fmla="*/ 24 h 54"/>
                  <a:gd name="T8" fmla="*/ 0 w 36"/>
                  <a:gd name="T9" fmla="*/ 31 h 54"/>
                  <a:gd name="T10" fmla="*/ 1 w 36"/>
                  <a:gd name="T11" fmla="*/ 45 h 54"/>
                  <a:gd name="T12" fmla="*/ 7 w 36"/>
                  <a:gd name="T13" fmla="*/ 52 h 54"/>
                  <a:gd name="T14" fmla="*/ 15 w 36"/>
                  <a:gd name="T15" fmla="*/ 54 h 54"/>
                  <a:gd name="T16" fmla="*/ 21 w 36"/>
                  <a:gd name="T17" fmla="*/ 54 h 54"/>
                  <a:gd name="T18" fmla="*/ 28 w 36"/>
                  <a:gd name="T19" fmla="*/ 52 h 54"/>
                  <a:gd name="T20" fmla="*/ 33 w 36"/>
                  <a:gd name="T21" fmla="*/ 45 h 54"/>
                  <a:gd name="T22" fmla="*/ 36 w 36"/>
                  <a:gd name="T23" fmla="*/ 31 h 54"/>
                  <a:gd name="T24" fmla="*/ 36 w 36"/>
                  <a:gd name="T25" fmla="*/ 24 h 54"/>
                  <a:gd name="T26" fmla="*/ 33 w 36"/>
                  <a:gd name="T27" fmla="*/ 10 h 54"/>
                  <a:gd name="T28" fmla="*/ 28 w 36"/>
                  <a:gd name="T29" fmla="*/ 3 h 54"/>
                  <a:gd name="T30" fmla="*/ 21 w 36"/>
                  <a:gd name="T31" fmla="*/ 0 h 54"/>
                  <a:gd name="T32" fmla="*/ 15 w 36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4"/>
                  <a:gd name="T53" fmla="*/ 36 w 36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4">
                    <a:moveTo>
                      <a:pt x="15" y="0"/>
                    </a:moveTo>
                    <a:lnTo>
                      <a:pt x="7" y="3"/>
                    </a:lnTo>
                    <a:lnTo>
                      <a:pt x="1" y="10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7" y="52"/>
                    </a:lnTo>
                    <a:lnTo>
                      <a:pt x="15" y="54"/>
                    </a:lnTo>
                    <a:lnTo>
                      <a:pt x="21" y="54"/>
                    </a:lnTo>
                    <a:lnTo>
                      <a:pt x="28" y="52"/>
                    </a:lnTo>
                    <a:lnTo>
                      <a:pt x="33" y="45"/>
                    </a:lnTo>
                    <a:lnTo>
                      <a:pt x="36" y="31"/>
                    </a:lnTo>
                    <a:lnTo>
                      <a:pt x="36" y="24"/>
                    </a:lnTo>
                    <a:lnTo>
                      <a:pt x="33" y="10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6" name="Line 229"/>
              <p:cNvSpPr>
                <a:spLocks noChangeShapeType="1"/>
              </p:cNvSpPr>
              <p:nvPr/>
            </p:nvSpPr>
            <p:spPr bwMode="auto">
              <a:xfrm>
                <a:off x="2873" y="3669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7" name="Freeform 230"/>
              <p:cNvSpPr>
                <a:spLocks/>
              </p:cNvSpPr>
              <p:nvPr/>
            </p:nvSpPr>
            <p:spPr bwMode="auto">
              <a:xfrm>
                <a:off x="2931" y="3644"/>
                <a:ext cx="10" cy="44"/>
              </a:xfrm>
              <a:custGeom>
                <a:avLst/>
                <a:gdLst>
                  <a:gd name="T0" fmla="*/ 0 w 10"/>
                  <a:gd name="T1" fmla="*/ 8 h 44"/>
                  <a:gd name="T2" fmla="*/ 4 w 10"/>
                  <a:gd name="T3" fmla="*/ 5 h 44"/>
                  <a:gd name="T4" fmla="*/ 10 w 10"/>
                  <a:gd name="T5" fmla="*/ 0 h 44"/>
                  <a:gd name="T6" fmla="*/ 10 w 10"/>
                  <a:gd name="T7" fmla="*/ 44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44"/>
                  <a:gd name="T14" fmla="*/ 10 w 10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44">
                    <a:moveTo>
                      <a:pt x="0" y="8"/>
                    </a:moveTo>
                    <a:lnTo>
                      <a:pt x="4" y="5"/>
                    </a:lnTo>
                    <a:lnTo>
                      <a:pt x="10" y="0"/>
                    </a:lnTo>
                    <a:lnTo>
                      <a:pt x="10" y="4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8" name="Line 231"/>
              <p:cNvSpPr>
                <a:spLocks noChangeShapeType="1"/>
              </p:cNvSpPr>
              <p:nvPr/>
            </p:nvSpPr>
            <p:spPr bwMode="auto">
              <a:xfrm>
                <a:off x="3192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89" name="Line 232"/>
              <p:cNvSpPr>
                <a:spLocks noChangeShapeType="1"/>
              </p:cNvSpPr>
              <p:nvPr/>
            </p:nvSpPr>
            <p:spPr bwMode="auto">
              <a:xfrm>
                <a:off x="3391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0" name="Line 233"/>
              <p:cNvSpPr>
                <a:spLocks noChangeShapeType="1"/>
              </p:cNvSpPr>
              <p:nvPr/>
            </p:nvSpPr>
            <p:spPr bwMode="auto">
              <a:xfrm>
                <a:off x="3532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1" name="Line 234"/>
              <p:cNvSpPr>
                <a:spLocks noChangeShapeType="1"/>
              </p:cNvSpPr>
              <p:nvPr/>
            </p:nvSpPr>
            <p:spPr bwMode="auto">
              <a:xfrm>
                <a:off x="3642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2" name="Line 235"/>
              <p:cNvSpPr>
                <a:spLocks noChangeShapeType="1"/>
              </p:cNvSpPr>
              <p:nvPr/>
            </p:nvSpPr>
            <p:spPr bwMode="auto">
              <a:xfrm>
                <a:off x="3732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3" name="Line 236"/>
              <p:cNvSpPr>
                <a:spLocks noChangeShapeType="1"/>
              </p:cNvSpPr>
              <p:nvPr/>
            </p:nvSpPr>
            <p:spPr bwMode="auto">
              <a:xfrm>
                <a:off x="3807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4" name="Line 237"/>
              <p:cNvSpPr>
                <a:spLocks noChangeShapeType="1"/>
              </p:cNvSpPr>
              <p:nvPr/>
            </p:nvSpPr>
            <p:spPr bwMode="auto">
              <a:xfrm>
                <a:off x="3873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5" name="Line 238"/>
              <p:cNvSpPr>
                <a:spLocks noChangeShapeType="1"/>
              </p:cNvSpPr>
              <p:nvPr/>
            </p:nvSpPr>
            <p:spPr bwMode="auto">
              <a:xfrm>
                <a:off x="3931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6" name="Line 239"/>
              <p:cNvSpPr>
                <a:spLocks noChangeShapeType="1"/>
              </p:cNvSpPr>
              <p:nvPr/>
            </p:nvSpPr>
            <p:spPr bwMode="auto">
              <a:xfrm>
                <a:off x="3983" y="357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7" name="Freeform 240"/>
              <p:cNvSpPr>
                <a:spLocks/>
              </p:cNvSpPr>
              <p:nvPr/>
            </p:nvSpPr>
            <p:spPr bwMode="auto">
              <a:xfrm>
                <a:off x="3973" y="3688"/>
                <a:ext cx="13" cy="54"/>
              </a:xfrm>
              <a:custGeom>
                <a:avLst/>
                <a:gdLst>
                  <a:gd name="T0" fmla="*/ 0 w 13"/>
                  <a:gd name="T1" fmla="*/ 10 h 54"/>
                  <a:gd name="T2" fmla="*/ 4 w 13"/>
                  <a:gd name="T3" fmla="*/ 7 h 54"/>
                  <a:gd name="T4" fmla="*/ 13 w 13"/>
                  <a:gd name="T5" fmla="*/ 0 h 54"/>
                  <a:gd name="T6" fmla="*/ 13 w 13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54"/>
                  <a:gd name="T14" fmla="*/ 13 w 1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54">
                    <a:moveTo>
                      <a:pt x="0" y="10"/>
                    </a:moveTo>
                    <a:lnTo>
                      <a:pt x="4" y="7"/>
                    </a:lnTo>
                    <a:lnTo>
                      <a:pt x="13" y="0"/>
                    </a:lnTo>
                    <a:lnTo>
                      <a:pt x="13" y="5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8" name="Line 241"/>
              <p:cNvSpPr>
                <a:spLocks noChangeShapeType="1"/>
              </p:cNvSpPr>
              <p:nvPr/>
            </p:nvSpPr>
            <p:spPr bwMode="auto">
              <a:xfrm>
                <a:off x="4324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99" name="Line 242"/>
              <p:cNvSpPr>
                <a:spLocks noChangeShapeType="1"/>
              </p:cNvSpPr>
              <p:nvPr/>
            </p:nvSpPr>
            <p:spPr bwMode="auto">
              <a:xfrm>
                <a:off x="4523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0" name="Line 243"/>
              <p:cNvSpPr>
                <a:spLocks noChangeShapeType="1"/>
              </p:cNvSpPr>
              <p:nvPr/>
            </p:nvSpPr>
            <p:spPr bwMode="auto">
              <a:xfrm>
                <a:off x="4665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1" name="Line 244"/>
              <p:cNvSpPr>
                <a:spLocks noChangeShapeType="1"/>
              </p:cNvSpPr>
              <p:nvPr/>
            </p:nvSpPr>
            <p:spPr bwMode="auto">
              <a:xfrm>
                <a:off x="4775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2" name="Line 245"/>
              <p:cNvSpPr>
                <a:spLocks noChangeShapeType="1"/>
              </p:cNvSpPr>
              <p:nvPr/>
            </p:nvSpPr>
            <p:spPr bwMode="auto">
              <a:xfrm>
                <a:off x="4865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3" name="Line 246"/>
              <p:cNvSpPr>
                <a:spLocks noChangeShapeType="1"/>
              </p:cNvSpPr>
              <p:nvPr/>
            </p:nvSpPr>
            <p:spPr bwMode="auto">
              <a:xfrm>
                <a:off x="4941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4" name="Line 247"/>
              <p:cNvSpPr>
                <a:spLocks noChangeShapeType="1"/>
              </p:cNvSpPr>
              <p:nvPr/>
            </p:nvSpPr>
            <p:spPr bwMode="auto">
              <a:xfrm>
                <a:off x="5007" y="3596"/>
                <a:ext cx="0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5" name="Line 248"/>
              <p:cNvSpPr>
                <a:spLocks noChangeShapeType="1"/>
              </p:cNvSpPr>
              <p:nvPr/>
            </p:nvSpPr>
            <p:spPr bwMode="auto">
              <a:xfrm>
                <a:off x="2509" y="1365"/>
                <a:ext cx="683" cy="1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6" name="Line 249"/>
              <p:cNvSpPr>
                <a:spLocks noChangeShapeType="1"/>
              </p:cNvSpPr>
              <p:nvPr/>
            </p:nvSpPr>
            <p:spPr bwMode="auto">
              <a:xfrm>
                <a:off x="3192" y="1496"/>
                <a:ext cx="340" cy="1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7" name="Line 250"/>
              <p:cNvSpPr>
                <a:spLocks noChangeShapeType="1"/>
              </p:cNvSpPr>
              <p:nvPr/>
            </p:nvSpPr>
            <p:spPr bwMode="auto">
              <a:xfrm>
                <a:off x="3532" y="1614"/>
                <a:ext cx="200" cy="1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8" name="Line 251"/>
              <p:cNvSpPr>
                <a:spLocks noChangeShapeType="1"/>
              </p:cNvSpPr>
              <p:nvPr/>
            </p:nvSpPr>
            <p:spPr bwMode="auto">
              <a:xfrm>
                <a:off x="3732" y="1720"/>
                <a:ext cx="141" cy="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09" name="Line 252"/>
              <p:cNvSpPr>
                <a:spLocks noChangeShapeType="1"/>
              </p:cNvSpPr>
              <p:nvPr/>
            </p:nvSpPr>
            <p:spPr bwMode="auto">
              <a:xfrm>
                <a:off x="3873" y="1819"/>
                <a:ext cx="110" cy="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0" name="Line 253"/>
              <p:cNvSpPr>
                <a:spLocks noChangeShapeType="1"/>
              </p:cNvSpPr>
              <p:nvPr/>
            </p:nvSpPr>
            <p:spPr bwMode="auto">
              <a:xfrm>
                <a:off x="3983" y="1911"/>
                <a:ext cx="9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1" name="Line 254"/>
              <p:cNvSpPr>
                <a:spLocks noChangeShapeType="1"/>
              </p:cNvSpPr>
              <p:nvPr/>
            </p:nvSpPr>
            <p:spPr bwMode="auto">
              <a:xfrm>
                <a:off x="4073" y="1997"/>
                <a:ext cx="76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2" name="Line 255"/>
              <p:cNvSpPr>
                <a:spLocks noChangeShapeType="1"/>
              </p:cNvSpPr>
              <p:nvPr/>
            </p:nvSpPr>
            <p:spPr bwMode="auto">
              <a:xfrm>
                <a:off x="4149" y="2078"/>
                <a:ext cx="65" cy="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3" name="Line 256"/>
              <p:cNvSpPr>
                <a:spLocks noChangeShapeType="1"/>
              </p:cNvSpPr>
              <p:nvPr/>
            </p:nvSpPr>
            <p:spPr bwMode="auto">
              <a:xfrm>
                <a:off x="4214" y="2153"/>
                <a:ext cx="59" cy="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4" name="Line 257"/>
              <p:cNvSpPr>
                <a:spLocks noChangeShapeType="1"/>
              </p:cNvSpPr>
              <p:nvPr/>
            </p:nvSpPr>
            <p:spPr bwMode="auto">
              <a:xfrm>
                <a:off x="4273" y="2226"/>
                <a:ext cx="51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5" name="Line 258"/>
              <p:cNvSpPr>
                <a:spLocks noChangeShapeType="1"/>
              </p:cNvSpPr>
              <p:nvPr/>
            </p:nvSpPr>
            <p:spPr bwMode="auto">
              <a:xfrm>
                <a:off x="4324" y="2292"/>
                <a:ext cx="47" cy="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6" name="Line 259"/>
              <p:cNvSpPr>
                <a:spLocks noChangeShapeType="1"/>
              </p:cNvSpPr>
              <p:nvPr/>
            </p:nvSpPr>
            <p:spPr bwMode="auto">
              <a:xfrm>
                <a:off x="4371" y="2357"/>
                <a:ext cx="42" cy="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7" name="Line 260"/>
              <p:cNvSpPr>
                <a:spLocks noChangeShapeType="1"/>
              </p:cNvSpPr>
              <p:nvPr/>
            </p:nvSpPr>
            <p:spPr bwMode="auto">
              <a:xfrm>
                <a:off x="4413" y="2418"/>
                <a:ext cx="4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8" name="Line 261"/>
              <p:cNvSpPr>
                <a:spLocks noChangeShapeType="1"/>
              </p:cNvSpPr>
              <p:nvPr/>
            </p:nvSpPr>
            <p:spPr bwMode="auto">
              <a:xfrm>
                <a:off x="4454" y="2475"/>
                <a:ext cx="36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19" name="Line 262"/>
              <p:cNvSpPr>
                <a:spLocks noChangeShapeType="1"/>
              </p:cNvSpPr>
              <p:nvPr/>
            </p:nvSpPr>
            <p:spPr bwMode="auto">
              <a:xfrm>
                <a:off x="4490" y="2529"/>
                <a:ext cx="33" cy="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0" name="Line 263"/>
              <p:cNvSpPr>
                <a:spLocks noChangeShapeType="1"/>
              </p:cNvSpPr>
              <p:nvPr/>
            </p:nvSpPr>
            <p:spPr bwMode="auto">
              <a:xfrm>
                <a:off x="4523" y="2582"/>
                <a:ext cx="32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1" name="Line 264"/>
              <p:cNvSpPr>
                <a:spLocks noChangeShapeType="1"/>
              </p:cNvSpPr>
              <p:nvPr/>
            </p:nvSpPr>
            <p:spPr bwMode="auto">
              <a:xfrm>
                <a:off x="4555" y="2631"/>
                <a:ext cx="30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2" name="Line 265"/>
              <p:cNvSpPr>
                <a:spLocks noChangeShapeType="1"/>
              </p:cNvSpPr>
              <p:nvPr/>
            </p:nvSpPr>
            <p:spPr bwMode="auto">
              <a:xfrm>
                <a:off x="4585" y="2680"/>
                <a:ext cx="29" cy="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3" name="Line 266"/>
              <p:cNvSpPr>
                <a:spLocks noChangeShapeType="1"/>
              </p:cNvSpPr>
              <p:nvPr/>
            </p:nvSpPr>
            <p:spPr bwMode="auto">
              <a:xfrm>
                <a:off x="4614" y="2724"/>
                <a:ext cx="26" cy="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4" name="Line 267"/>
              <p:cNvSpPr>
                <a:spLocks noChangeShapeType="1"/>
              </p:cNvSpPr>
              <p:nvPr/>
            </p:nvSpPr>
            <p:spPr bwMode="auto">
              <a:xfrm>
                <a:off x="4640" y="2767"/>
                <a:ext cx="25" cy="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5" name="Line 268"/>
              <p:cNvSpPr>
                <a:spLocks noChangeShapeType="1"/>
              </p:cNvSpPr>
              <p:nvPr/>
            </p:nvSpPr>
            <p:spPr bwMode="auto">
              <a:xfrm>
                <a:off x="4665" y="2811"/>
                <a:ext cx="24" cy="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6" name="Line 269"/>
              <p:cNvSpPr>
                <a:spLocks noChangeShapeType="1"/>
              </p:cNvSpPr>
              <p:nvPr/>
            </p:nvSpPr>
            <p:spPr bwMode="auto">
              <a:xfrm>
                <a:off x="4689" y="2850"/>
                <a:ext cx="24" cy="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7" name="Line 270"/>
              <p:cNvSpPr>
                <a:spLocks noChangeShapeType="1"/>
              </p:cNvSpPr>
              <p:nvPr/>
            </p:nvSpPr>
            <p:spPr bwMode="auto">
              <a:xfrm>
                <a:off x="4713" y="2889"/>
                <a:ext cx="21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8" name="Line 271"/>
              <p:cNvSpPr>
                <a:spLocks noChangeShapeType="1"/>
              </p:cNvSpPr>
              <p:nvPr/>
            </p:nvSpPr>
            <p:spPr bwMode="auto">
              <a:xfrm>
                <a:off x="4734" y="2926"/>
                <a:ext cx="20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29" name="Line 272"/>
              <p:cNvSpPr>
                <a:spLocks noChangeShapeType="1"/>
              </p:cNvSpPr>
              <p:nvPr/>
            </p:nvSpPr>
            <p:spPr bwMode="auto">
              <a:xfrm>
                <a:off x="4754" y="2962"/>
                <a:ext cx="21" cy="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0" name="Line 273"/>
              <p:cNvSpPr>
                <a:spLocks noChangeShapeType="1"/>
              </p:cNvSpPr>
              <p:nvPr/>
            </p:nvSpPr>
            <p:spPr bwMode="auto">
              <a:xfrm>
                <a:off x="4775" y="2997"/>
                <a:ext cx="2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1" name="Line 274"/>
              <p:cNvSpPr>
                <a:spLocks noChangeShapeType="1"/>
              </p:cNvSpPr>
              <p:nvPr/>
            </p:nvSpPr>
            <p:spPr bwMode="auto">
              <a:xfrm>
                <a:off x="4795" y="3031"/>
                <a:ext cx="18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2" name="Line 275"/>
              <p:cNvSpPr>
                <a:spLocks noChangeShapeType="1"/>
              </p:cNvSpPr>
              <p:nvPr/>
            </p:nvSpPr>
            <p:spPr bwMode="auto">
              <a:xfrm>
                <a:off x="4813" y="3063"/>
                <a:ext cx="18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3" name="Line 276"/>
              <p:cNvSpPr>
                <a:spLocks noChangeShapeType="1"/>
              </p:cNvSpPr>
              <p:nvPr/>
            </p:nvSpPr>
            <p:spPr bwMode="auto">
              <a:xfrm>
                <a:off x="4831" y="3095"/>
                <a:ext cx="17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4" name="Line 277"/>
              <p:cNvSpPr>
                <a:spLocks noChangeShapeType="1"/>
              </p:cNvSpPr>
              <p:nvPr/>
            </p:nvSpPr>
            <p:spPr bwMode="auto">
              <a:xfrm>
                <a:off x="4848" y="3125"/>
                <a:ext cx="17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5" name="Line 278"/>
              <p:cNvSpPr>
                <a:spLocks noChangeShapeType="1"/>
              </p:cNvSpPr>
              <p:nvPr/>
            </p:nvSpPr>
            <p:spPr bwMode="auto">
              <a:xfrm>
                <a:off x="4865" y="3155"/>
                <a:ext cx="16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6" name="Line 279"/>
              <p:cNvSpPr>
                <a:spLocks noChangeShapeType="1"/>
              </p:cNvSpPr>
              <p:nvPr/>
            </p:nvSpPr>
            <p:spPr bwMode="auto">
              <a:xfrm>
                <a:off x="4881" y="3184"/>
                <a:ext cx="16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7" name="Line 280"/>
              <p:cNvSpPr>
                <a:spLocks noChangeShapeType="1"/>
              </p:cNvSpPr>
              <p:nvPr/>
            </p:nvSpPr>
            <p:spPr bwMode="auto">
              <a:xfrm>
                <a:off x="4897" y="3212"/>
                <a:ext cx="15" cy="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8" name="Line 281"/>
              <p:cNvSpPr>
                <a:spLocks noChangeShapeType="1"/>
              </p:cNvSpPr>
              <p:nvPr/>
            </p:nvSpPr>
            <p:spPr bwMode="auto">
              <a:xfrm>
                <a:off x="4912" y="3238"/>
                <a:ext cx="14" cy="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39" name="Line 282"/>
              <p:cNvSpPr>
                <a:spLocks noChangeShapeType="1"/>
              </p:cNvSpPr>
              <p:nvPr/>
            </p:nvSpPr>
            <p:spPr bwMode="auto">
              <a:xfrm>
                <a:off x="4926" y="3265"/>
                <a:ext cx="15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0" name="Line 283"/>
              <p:cNvSpPr>
                <a:spLocks noChangeShapeType="1"/>
              </p:cNvSpPr>
              <p:nvPr/>
            </p:nvSpPr>
            <p:spPr bwMode="auto">
              <a:xfrm>
                <a:off x="4941" y="3288"/>
                <a:ext cx="14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1" name="Line 284"/>
              <p:cNvSpPr>
                <a:spLocks noChangeShapeType="1"/>
              </p:cNvSpPr>
              <p:nvPr/>
            </p:nvSpPr>
            <p:spPr bwMode="auto">
              <a:xfrm>
                <a:off x="4955" y="3313"/>
                <a:ext cx="13" cy="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2" name="Line 285"/>
              <p:cNvSpPr>
                <a:spLocks noChangeShapeType="1"/>
              </p:cNvSpPr>
              <p:nvPr/>
            </p:nvSpPr>
            <p:spPr bwMode="auto">
              <a:xfrm>
                <a:off x="4968" y="3338"/>
                <a:ext cx="14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3" name="Line 286"/>
              <p:cNvSpPr>
                <a:spLocks noChangeShapeType="1"/>
              </p:cNvSpPr>
              <p:nvPr/>
            </p:nvSpPr>
            <p:spPr bwMode="auto">
              <a:xfrm>
                <a:off x="4982" y="3361"/>
                <a:ext cx="12" cy="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4" name="Line 287"/>
              <p:cNvSpPr>
                <a:spLocks noChangeShapeType="1"/>
              </p:cNvSpPr>
              <p:nvPr/>
            </p:nvSpPr>
            <p:spPr bwMode="auto">
              <a:xfrm>
                <a:off x="4994" y="3383"/>
                <a:ext cx="13" cy="2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5" name="Line 288"/>
              <p:cNvSpPr>
                <a:spLocks noChangeShapeType="1"/>
              </p:cNvSpPr>
              <p:nvPr/>
            </p:nvSpPr>
            <p:spPr bwMode="auto">
              <a:xfrm>
                <a:off x="5007" y="3405"/>
                <a:ext cx="12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6" name="Line 289"/>
              <p:cNvSpPr>
                <a:spLocks noChangeShapeType="1"/>
              </p:cNvSpPr>
              <p:nvPr/>
            </p:nvSpPr>
            <p:spPr bwMode="auto">
              <a:xfrm>
                <a:off x="5019" y="3428"/>
                <a:ext cx="11" cy="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7" name="Line 290"/>
              <p:cNvSpPr>
                <a:spLocks noChangeShapeType="1"/>
              </p:cNvSpPr>
              <p:nvPr/>
            </p:nvSpPr>
            <p:spPr bwMode="auto">
              <a:xfrm>
                <a:off x="5030" y="3449"/>
                <a:ext cx="6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8" name="Line 291"/>
              <p:cNvSpPr>
                <a:spLocks noChangeShapeType="1"/>
              </p:cNvSpPr>
              <p:nvPr/>
            </p:nvSpPr>
            <p:spPr bwMode="auto">
              <a:xfrm>
                <a:off x="2509" y="2269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49" name="Line 292"/>
              <p:cNvSpPr>
                <a:spLocks noChangeShapeType="1"/>
              </p:cNvSpPr>
              <p:nvPr/>
            </p:nvSpPr>
            <p:spPr bwMode="auto">
              <a:xfrm>
                <a:off x="2543" y="2272"/>
                <a:ext cx="1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0" name="Line 293"/>
              <p:cNvSpPr>
                <a:spLocks noChangeShapeType="1"/>
              </p:cNvSpPr>
              <p:nvPr/>
            </p:nvSpPr>
            <p:spPr bwMode="auto">
              <a:xfrm>
                <a:off x="2576" y="2273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1" name="Line 294"/>
              <p:cNvSpPr>
                <a:spLocks noChangeShapeType="1"/>
              </p:cNvSpPr>
              <p:nvPr/>
            </p:nvSpPr>
            <p:spPr bwMode="auto">
              <a:xfrm>
                <a:off x="2609" y="2276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2" name="Line 295"/>
              <p:cNvSpPr>
                <a:spLocks noChangeShapeType="1"/>
              </p:cNvSpPr>
              <p:nvPr/>
            </p:nvSpPr>
            <p:spPr bwMode="auto">
              <a:xfrm>
                <a:off x="2643" y="2277"/>
                <a:ext cx="1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3" name="Line 296"/>
              <p:cNvSpPr>
                <a:spLocks noChangeShapeType="1"/>
              </p:cNvSpPr>
              <p:nvPr/>
            </p:nvSpPr>
            <p:spPr bwMode="auto">
              <a:xfrm>
                <a:off x="2676" y="2280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4" name="Line 297"/>
              <p:cNvSpPr>
                <a:spLocks noChangeShapeType="1"/>
              </p:cNvSpPr>
              <p:nvPr/>
            </p:nvSpPr>
            <p:spPr bwMode="auto">
              <a:xfrm>
                <a:off x="2710" y="2281"/>
                <a:ext cx="1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5" name="Line 298"/>
              <p:cNvSpPr>
                <a:spLocks noChangeShapeType="1"/>
              </p:cNvSpPr>
              <p:nvPr/>
            </p:nvSpPr>
            <p:spPr bwMode="auto">
              <a:xfrm>
                <a:off x="2743" y="2284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6" name="Line 299"/>
              <p:cNvSpPr>
                <a:spLocks noChangeShapeType="1"/>
              </p:cNvSpPr>
              <p:nvPr/>
            </p:nvSpPr>
            <p:spPr bwMode="auto">
              <a:xfrm>
                <a:off x="2777" y="2285"/>
                <a:ext cx="1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7" name="Line 300"/>
              <p:cNvSpPr>
                <a:spLocks noChangeShapeType="1"/>
              </p:cNvSpPr>
              <p:nvPr/>
            </p:nvSpPr>
            <p:spPr bwMode="auto">
              <a:xfrm>
                <a:off x="2810" y="2288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8" name="Line 301"/>
              <p:cNvSpPr>
                <a:spLocks noChangeShapeType="1"/>
              </p:cNvSpPr>
              <p:nvPr/>
            </p:nvSpPr>
            <p:spPr bwMode="auto">
              <a:xfrm>
                <a:off x="2843" y="2290"/>
                <a:ext cx="1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59" name="Line 302"/>
              <p:cNvSpPr>
                <a:spLocks noChangeShapeType="1"/>
              </p:cNvSpPr>
              <p:nvPr/>
            </p:nvSpPr>
            <p:spPr bwMode="auto">
              <a:xfrm>
                <a:off x="2876" y="2292"/>
                <a:ext cx="1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0" name="Line 303"/>
              <p:cNvSpPr>
                <a:spLocks noChangeShapeType="1"/>
              </p:cNvSpPr>
              <p:nvPr/>
            </p:nvSpPr>
            <p:spPr bwMode="auto">
              <a:xfrm>
                <a:off x="2909" y="2294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1" name="Line 304"/>
              <p:cNvSpPr>
                <a:spLocks noChangeShapeType="1"/>
              </p:cNvSpPr>
              <p:nvPr/>
            </p:nvSpPr>
            <p:spPr bwMode="auto">
              <a:xfrm>
                <a:off x="2942" y="2297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2" name="Line 305"/>
              <p:cNvSpPr>
                <a:spLocks noChangeShapeType="1"/>
              </p:cNvSpPr>
              <p:nvPr/>
            </p:nvSpPr>
            <p:spPr bwMode="auto">
              <a:xfrm>
                <a:off x="2976" y="2298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3" name="Line 306"/>
              <p:cNvSpPr>
                <a:spLocks noChangeShapeType="1"/>
              </p:cNvSpPr>
              <p:nvPr/>
            </p:nvSpPr>
            <p:spPr bwMode="auto">
              <a:xfrm>
                <a:off x="3009" y="2301"/>
                <a:ext cx="1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4" name="Line 307"/>
              <p:cNvSpPr>
                <a:spLocks noChangeShapeType="1"/>
              </p:cNvSpPr>
              <p:nvPr/>
            </p:nvSpPr>
            <p:spPr bwMode="auto">
              <a:xfrm>
                <a:off x="3043" y="2302"/>
                <a:ext cx="1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5" name="Line 308"/>
              <p:cNvSpPr>
                <a:spLocks noChangeShapeType="1"/>
              </p:cNvSpPr>
              <p:nvPr/>
            </p:nvSpPr>
            <p:spPr bwMode="auto">
              <a:xfrm>
                <a:off x="3076" y="2305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6" name="Line 309"/>
              <p:cNvSpPr>
                <a:spLocks noChangeShapeType="1"/>
              </p:cNvSpPr>
              <p:nvPr/>
            </p:nvSpPr>
            <p:spPr bwMode="auto">
              <a:xfrm>
                <a:off x="3110" y="2306"/>
                <a:ext cx="1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7" name="Line 310"/>
              <p:cNvSpPr>
                <a:spLocks noChangeShapeType="1"/>
              </p:cNvSpPr>
              <p:nvPr/>
            </p:nvSpPr>
            <p:spPr bwMode="auto">
              <a:xfrm>
                <a:off x="3143" y="2309"/>
                <a:ext cx="1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8" name="Line 311"/>
              <p:cNvSpPr>
                <a:spLocks noChangeShapeType="1"/>
              </p:cNvSpPr>
              <p:nvPr/>
            </p:nvSpPr>
            <p:spPr bwMode="auto">
              <a:xfrm>
                <a:off x="3176" y="2311"/>
                <a:ext cx="1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69" name="Line 312"/>
              <p:cNvSpPr>
                <a:spLocks noChangeShapeType="1"/>
              </p:cNvSpPr>
              <p:nvPr/>
            </p:nvSpPr>
            <p:spPr bwMode="auto">
              <a:xfrm>
                <a:off x="3192" y="2312"/>
                <a:ext cx="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0" name="Line 313"/>
              <p:cNvSpPr>
                <a:spLocks noChangeShapeType="1"/>
              </p:cNvSpPr>
              <p:nvPr/>
            </p:nvSpPr>
            <p:spPr bwMode="auto">
              <a:xfrm>
                <a:off x="3210" y="2315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1" name="Line 314"/>
              <p:cNvSpPr>
                <a:spLocks noChangeShapeType="1"/>
              </p:cNvSpPr>
              <p:nvPr/>
            </p:nvSpPr>
            <p:spPr bwMode="auto">
              <a:xfrm>
                <a:off x="3243" y="2319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2" name="Line 315"/>
              <p:cNvSpPr>
                <a:spLocks noChangeShapeType="1"/>
              </p:cNvSpPr>
              <p:nvPr/>
            </p:nvSpPr>
            <p:spPr bwMode="auto">
              <a:xfrm>
                <a:off x="3277" y="2323"/>
                <a:ext cx="15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3" name="Line 316"/>
              <p:cNvSpPr>
                <a:spLocks noChangeShapeType="1"/>
              </p:cNvSpPr>
              <p:nvPr/>
            </p:nvSpPr>
            <p:spPr bwMode="auto">
              <a:xfrm>
                <a:off x="3309" y="2327"/>
                <a:ext cx="16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4" name="Line 317"/>
              <p:cNvSpPr>
                <a:spLocks noChangeShapeType="1"/>
              </p:cNvSpPr>
              <p:nvPr/>
            </p:nvSpPr>
            <p:spPr bwMode="auto">
              <a:xfrm>
                <a:off x="3342" y="2331"/>
                <a:ext cx="1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5" name="Line 318"/>
              <p:cNvSpPr>
                <a:spLocks noChangeShapeType="1"/>
              </p:cNvSpPr>
              <p:nvPr/>
            </p:nvSpPr>
            <p:spPr bwMode="auto">
              <a:xfrm>
                <a:off x="3376" y="2336"/>
                <a:ext cx="1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6" name="Line 319"/>
              <p:cNvSpPr>
                <a:spLocks noChangeShapeType="1"/>
              </p:cNvSpPr>
              <p:nvPr/>
            </p:nvSpPr>
            <p:spPr bwMode="auto">
              <a:xfrm>
                <a:off x="3409" y="2340"/>
                <a:ext cx="1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7" name="Line 320"/>
              <p:cNvSpPr>
                <a:spLocks noChangeShapeType="1"/>
              </p:cNvSpPr>
              <p:nvPr/>
            </p:nvSpPr>
            <p:spPr bwMode="auto">
              <a:xfrm>
                <a:off x="3442" y="2344"/>
                <a:ext cx="1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8" name="Line 321"/>
              <p:cNvSpPr>
                <a:spLocks noChangeShapeType="1"/>
              </p:cNvSpPr>
              <p:nvPr/>
            </p:nvSpPr>
            <p:spPr bwMode="auto">
              <a:xfrm>
                <a:off x="3474" y="2348"/>
                <a:ext cx="1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79" name="Line 322"/>
              <p:cNvSpPr>
                <a:spLocks noChangeShapeType="1"/>
              </p:cNvSpPr>
              <p:nvPr/>
            </p:nvSpPr>
            <p:spPr bwMode="auto">
              <a:xfrm>
                <a:off x="3508" y="2352"/>
                <a:ext cx="17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0" name="Line 323"/>
              <p:cNvSpPr>
                <a:spLocks noChangeShapeType="1"/>
              </p:cNvSpPr>
              <p:nvPr/>
            </p:nvSpPr>
            <p:spPr bwMode="auto">
              <a:xfrm>
                <a:off x="3541" y="2357"/>
                <a:ext cx="17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1" name="Line 324"/>
              <p:cNvSpPr>
                <a:spLocks noChangeShapeType="1"/>
              </p:cNvSpPr>
              <p:nvPr/>
            </p:nvSpPr>
            <p:spPr bwMode="auto">
              <a:xfrm>
                <a:off x="3573" y="2363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2" name="Line 325"/>
              <p:cNvSpPr>
                <a:spLocks noChangeShapeType="1"/>
              </p:cNvSpPr>
              <p:nvPr/>
            </p:nvSpPr>
            <p:spPr bwMode="auto">
              <a:xfrm>
                <a:off x="3607" y="2370"/>
                <a:ext cx="16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3" name="Line 326"/>
              <p:cNvSpPr>
                <a:spLocks noChangeShapeType="1"/>
              </p:cNvSpPr>
              <p:nvPr/>
            </p:nvSpPr>
            <p:spPr bwMode="auto">
              <a:xfrm>
                <a:off x="3639" y="2377"/>
                <a:ext cx="17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4" name="Line 327"/>
              <p:cNvSpPr>
                <a:spLocks noChangeShapeType="1"/>
              </p:cNvSpPr>
              <p:nvPr/>
            </p:nvSpPr>
            <p:spPr bwMode="auto">
              <a:xfrm>
                <a:off x="3672" y="2384"/>
                <a:ext cx="1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5" name="Line 328"/>
              <p:cNvSpPr>
                <a:spLocks noChangeShapeType="1"/>
              </p:cNvSpPr>
              <p:nvPr/>
            </p:nvSpPr>
            <p:spPr bwMode="auto">
              <a:xfrm>
                <a:off x="3704" y="2391"/>
                <a:ext cx="1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6" name="Line 329"/>
              <p:cNvSpPr>
                <a:spLocks noChangeShapeType="1"/>
              </p:cNvSpPr>
              <p:nvPr/>
            </p:nvSpPr>
            <p:spPr bwMode="auto">
              <a:xfrm>
                <a:off x="3738" y="2398"/>
                <a:ext cx="15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7" name="Line 330"/>
              <p:cNvSpPr>
                <a:spLocks noChangeShapeType="1"/>
              </p:cNvSpPr>
              <p:nvPr/>
            </p:nvSpPr>
            <p:spPr bwMode="auto">
              <a:xfrm>
                <a:off x="3770" y="2408"/>
                <a:ext cx="15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8" name="Line 331"/>
              <p:cNvSpPr>
                <a:spLocks noChangeShapeType="1"/>
              </p:cNvSpPr>
              <p:nvPr/>
            </p:nvSpPr>
            <p:spPr bwMode="auto">
              <a:xfrm>
                <a:off x="3802" y="2418"/>
                <a:ext cx="15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89" name="Line 332"/>
              <p:cNvSpPr>
                <a:spLocks noChangeShapeType="1"/>
              </p:cNvSpPr>
              <p:nvPr/>
            </p:nvSpPr>
            <p:spPr bwMode="auto">
              <a:xfrm>
                <a:off x="3834" y="2428"/>
                <a:ext cx="15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0" name="Line 333"/>
              <p:cNvSpPr>
                <a:spLocks noChangeShapeType="1"/>
              </p:cNvSpPr>
              <p:nvPr/>
            </p:nvSpPr>
            <p:spPr bwMode="auto">
              <a:xfrm>
                <a:off x="3866" y="2436"/>
                <a:ext cx="7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1" name="Line 334"/>
              <p:cNvSpPr>
                <a:spLocks noChangeShapeType="1"/>
              </p:cNvSpPr>
              <p:nvPr/>
            </p:nvSpPr>
            <p:spPr bwMode="auto">
              <a:xfrm>
                <a:off x="3873" y="2439"/>
                <a:ext cx="8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2" name="Line 335"/>
              <p:cNvSpPr>
                <a:spLocks noChangeShapeType="1"/>
              </p:cNvSpPr>
              <p:nvPr/>
            </p:nvSpPr>
            <p:spPr bwMode="auto">
              <a:xfrm>
                <a:off x="3896" y="2447"/>
                <a:ext cx="17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3" name="Line 336"/>
              <p:cNvSpPr>
                <a:spLocks noChangeShapeType="1"/>
              </p:cNvSpPr>
              <p:nvPr/>
            </p:nvSpPr>
            <p:spPr bwMode="auto">
              <a:xfrm>
                <a:off x="3929" y="2460"/>
                <a:ext cx="15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4" name="Line 337"/>
              <p:cNvSpPr>
                <a:spLocks noChangeShapeType="1"/>
              </p:cNvSpPr>
              <p:nvPr/>
            </p:nvSpPr>
            <p:spPr bwMode="auto">
              <a:xfrm>
                <a:off x="3961" y="2471"/>
                <a:ext cx="15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5" name="Line 338"/>
              <p:cNvSpPr>
                <a:spLocks noChangeShapeType="1"/>
              </p:cNvSpPr>
              <p:nvPr/>
            </p:nvSpPr>
            <p:spPr bwMode="auto">
              <a:xfrm>
                <a:off x="3991" y="2483"/>
                <a:ext cx="16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6" name="Line 339"/>
              <p:cNvSpPr>
                <a:spLocks noChangeShapeType="1"/>
              </p:cNvSpPr>
              <p:nvPr/>
            </p:nvSpPr>
            <p:spPr bwMode="auto">
              <a:xfrm>
                <a:off x="4022" y="2496"/>
                <a:ext cx="15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7" name="Line 340"/>
              <p:cNvSpPr>
                <a:spLocks noChangeShapeType="1"/>
              </p:cNvSpPr>
              <p:nvPr/>
            </p:nvSpPr>
            <p:spPr bwMode="auto">
              <a:xfrm>
                <a:off x="4052" y="2510"/>
                <a:ext cx="16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8" name="Line 341"/>
              <p:cNvSpPr>
                <a:spLocks noChangeShapeType="1"/>
              </p:cNvSpPr>
              <p:nvPr/>
            </p:nvSpPr>
            <p:spPr bwMode="auto">
              <a:xfrm>
                <a:off x="4082" y="2524"/>
                <a:ext cx="15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99" name="Line 342"/>
              <p:cNvSpPr>
                <a:spLocks noChangeShapeType="1"/>
              </p:cNvSpPr>
              <p:nvPr/>
            </p:nvSpPr>
            <p:spPr bwMode="auto">
              <a:xfrm>
                <a:off x="4112" y="2540"/>
                <a:ext cx="14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0" name="Line 343"/>
              <p:cNvSpPr>
                <a:spLocks noChangeShapeType="1"/>
              </p:cNvSpPr>
              <p:nvPr/>
            </p:nvSpPr>
            <p:spPr bwMode="auto">
              <a:xfrm>
                <a:off x="4142" y="2556"/>
                <a:ext cx="7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1" name="Line 344"/>
              <p:cNvSpPr>
                <a:spLocks noChangeShapeType="1"/>
              </p:cNvSpPr>
              <p:nvPr/>
            </p:nvSpPr>
            <p:spPr bwMode="auto">
              <a:xfrm>
                <a:off x="4149" y="2560"/>
                <a:ext cx="7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2" name="Line 345"/>
              <p:cNvSpPr>
                <a:spLocks noChangeShapeType="1"/>
              </p:cNvSpPr>
              <p:nvPr/>
            </p:nvSpPr>
            <p:spPr bwMode="auto">
              <a:xfrm>
                <a:off x="4171" y="2572"/>
                <a:ext cx="14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3" name="Line 346"/>
              <p:cNvSpPr>
                <a:spLocks noChangeShapeType="1"/>
              </p:cNvSpPr>
              <p:nvPr/>
            </p:nvSpPr>
            <p:spPr bwMode="auto">
              <a:xfrm>
                <a:off x="4199" y="2589"/>
                <a:ext cx="15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4" name="Line 347"/>
              <p:cNvSpPr>
                <a:spLocks noChangeShapeType="1"/>
              </p:cNvSpPr>
              <p:nvPr/>
            </p:nvSpPr>
            <p:spPr bwMode="auto">
              <a:xfrm>
                <a:off x="4228" y="2607"/>
                <a:ext cx="14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5" name="Line 348"/>
              <p:cNvSpPr>
                <a:spLocks noChangeShapeType="1"/>
              </p:cNvSpPr>
              <p:nvPr/>
            </p:nvSpPr>
            <p:spPr bwMode="auto">
              <a:xfrm>
                <a:off x="4256" y="2625"/>
                <a:ext cx="14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6" name="Line 349"/>
              <p:cNvSpPr>
                <a:spLocks noChangeShapeType="1"/>
              </p:cNvSpPr>
              <p:nvPr/>
            </p:nvSpPr>
            <p:spPr bwMode="auto">
              <a:xfrm>
                <a:off x="4284" y="2643"/>
                <a:ext cx="12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7" name="Line 350"/>
              <p:cNvSpPr>
                <a:spLocks noChangeShapeType="1"/>
              </p:cNvSpPr>
              <p:nvPr/>
            </p:nvSpPr>
            <p:spPr bwMode="auto">
              <a:xfrm>
                <a:off x="4310" y="2663"/>
                <a:ext cx="14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8" name="Line 351"/>
              <p:cNvSpPr>
                <a:spLocks noChangeShapeType="1"/>
              </p:cNvSpPr>
              <p:nvPr/>
            </p:nvSpPr>
            <p:spPr bwMode="auto">
              <a:xfrm>
                <a:off x="4324" y="267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09" name="Line 352"/>
              <p:cNvSpPr>
                <a:spLocks noChangeShapeType="1"/>
              </p:cNvSpPr>
              <p:nvPr/>
            </p:nvSpPr>
            <p:spPr bwMode="auto">
              <a:xfrm>
                <a:off x="4337" y="2684"/>
                <a:ext cx="14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0" name="Line 353"/>
              <p:cNvSpPr>
                <a:spLocks noChangeShapeType="1"/>
              </p:cNvSpPr>
              <p:nvPr/>
            </p:nvSpPr>
            <p:spPr bwMode="auto">
              <a:xfrm>
                <a:off x="4363" y="2703"/>
                <a:ext cx="8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1" name="Line 354"/>
              <p:cNvSpPr>
                <a:spLocks noChangeShapeType="1"/>
              </p:cNvSpPr>
              <p:nvPr/>
            </p:nvSpPr>
            <p:spPr bwMode="auto">
              <a:xfrm>
                <a:off x="4371" y="2710"/>
                <a:ext cx="6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2" name="Line 355"/>
              <p:cNvSpPr>
                <a:spLocks noChangeShapeType="1"/>
              </p:cNvSpPr>
              <p:nvPr/>
            </p:nvSpPr>
            <p:spPr bwMode="auto">
              <a:xfrm>
                <a:off x="4390" y="2726"/>
                <a:ext cx="12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3" name="Line 356"/>
              <p:cNvSpPr>
                <a:spLocks noChangeShapeType="1"/>
              </p:cNvSpPr>
              <p:nvPr/>
            </p:nvSpPr>
            <p:spPr bwMode="auto">
              <a:xfrm>
                <a:off x="4415" y="2747"/>
                <a:ext cx="12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4" name="Line 357"/>
              <p:cNvSpPr>
                <a:spLocks noChangeShapeType="1"/>
              </p:cNvSpPr>
              <p:nvPr/>
            </p:nvSpPr>
            <p:spPr bwMode="auto">
              <a:xfrm>
                <a:off x="4440" y="2769"/>
                <a:ext cx="12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5" name="Line 358"/>
              <p:cNvSpPr>
                <a:spLocks noChangeShapeType="1"/>
              </p:cNvSpPr>
              <p:nvPr/>
            </p:nvSpPr>
            <p:spPr bwMode="auto">
              <a:xfrm>
                <a:off x="4465" y="2791"/>
                <a:ext cx="12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6" name="Line 359"/>
              <p:cNvSpPr>
                <a:spLocks noChangeShapeType="1"/>
              </p:cNvSpPr>
              <p:nvPr/>
            </p:nvSpPr>
            <p:spPr bwMode="auto">
              <a:xfrm>
                <a:off x="4488" y="2815"/>
                <a:ext cx="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7" name="Line 360"/>
              <p:cNvSpPr>
                <a:spLocks noChangeShapeType="1"/>
              </p:cNvSpPr>
              <p:nvPr/>
            </p:nvSpPr>
            <p:spPr bwMode="auto">
              <a:xfrm>
                <a:off x="4490" y="2815"/>
                <a:ext cx="11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8" name="Line 361"/>
              <p:cNvSpPr>
                <a:spLocks noChangeShapeType="1"/>
              </p:cNvSpPr>
              <p:nvPr/>
            </p:nvSpPr>
            <p:spPr bwMode="auto">
              <a:xfrm>
                <a:off x="4512" y="2837"/>
                <a:ext cx="11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19" name="Line 362"/>
              <p:cNvSpPr>
                <a:spLocks noChangeShapeType="1"/>
              </p:cNvSpPr>
              <p:nvPr/>
            </p:nvSpPr>
            <p:spPr bwMode="auto">
              <a:xfrm>
                <a:off x="4523" y="2848"/>
                <a:ext cx="2" cy="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0" name="Line 363"/>
              <p:cNvSpPr>
                <a:spLocks noChangeShapeType="1"/>
              </p:cNvSpPr>
              <p:nvPr/>
            </p:nvSpPr>
            <p:spPr bwMode="auto">
              <a:xfrm>
                <a:off x="4536" y="2862"/>
                <a:ext cx="12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1" name="Line 364"/>
              <p:cNvSpPr>
                <a:spLocks noChangeShapeType="1"/>
              </p:cNvSpPr>
              <p:nvPr/>
            </p:nvSpPr>
            <p:spPr bwMode="auto">
              <a:xfrm>
                <a:off x="4559" y="2886"/>
                <a:ext cx="12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2" name="Line 365"/>
              <p:cNvSpPr>
                <a:spLocks noChangeShapeType="1"/>
              </p:cNvSpPr>
              <p:nvPr/>
            </p:nvSpPr>
            <p:spPr bwMode="auto">
              <a:xfrm>
                <a:off x="4582" y="2911"/>
                <a:ext cx="3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3" name="Line 366"/>
              <p:cNvSpPr>
                <a:spLocks noChangeShapeType="1"/>
              </p:cNvSpPr>
              <p:nvPr/>
            </p:nvSpPr>
            <p:spPr bwMode="auto">
              <a:xfrm>
                <a:off x="4585" y="2914"/>
                <a:ext cx="8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4" name="Line 367"/>
              <p:cNvSpPr>
                <a:spLocks noChangeShapeType="1"/>
              </p:cNvSpPr>
              <p:nvPr/>
            </p:nvSpPr>
            <p:spPr bwMode="auto">
              <a:xfrm>
                <a:off x="4604" y="2935"/>
                <a:ext cx="10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5" name="Line 368"/>
              <p:cNvSpPr>
                <a:spLocks noChangeShapeType="1"/>
              </p:cNvSpPr>
              <p:nvPr/>
            </p:nvSpPr>
            <p:spPr bwMode="auto">
              <a:xfrm>
                <a:off x="4614" y="294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6" name="Line 369"/>
              <p:cNvSpPr>
                <a:spLocks noChangeShapeType="1"/>
              </p:cNvSpPr>
              <p:nvPr/>
            </p:nvSpPr>
            <p:spPr bwMode="auto">
              <a:xfrm>
                <a:off x="4626" y="2960"/>
                <a:ext cx="11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7" name="Line 370"/>
              <p:cNvSpPr>
                <a:spLocks noChangeShapeType="1"/>
              </p:cNvSpPr>
              <p:nvPr/>
            </p:nvSpPr>
            <p:spPr bwMode="auto">
              <a:xfrm>
                <a:off x="4649" y="2986"/>
                <a:ext cx="9" cy="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8" name="Line 371"/>
              <p:cNvSpPr>
                <a:spLocks noChangeShapeType="1"/>
              </p:cNvSpPr>
              <p:nvPr/>
            </p:nvSpPr>
            <p:spPr bwMode="auto">
              <a:xfrm>
                <a:off x="4670" y="3011"/>
                <a:ext cx="9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29" name="Line 372"/>
              <p:cNvSpPr>
                <a:spLocks noChangeShapeType="1"/>
              </p:cNvSpPr>
              <p:nvPr/>
            </p:nvSpPr>
            <p:spPr bwMode="auto">
              <a:xfrm>
                <a:off x="4690" y="3038"/>
                <a:ext cx="10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0" name="Line 373"/>
              <p:cNvSpPr>
                <a:spLocks noChangeShapeType="1"/>
              </p:cNvSpPr>
              <p:nvPr/>
            </p:nvSpPr>
            <p:spPr bwMode="auto">
              <a:xfrm>
                <a:off x="4711" y="3064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1" name="Line 374"/>
              <p:cNvSpPr>
                <a:spLocks noChangeShapeType="1"/>
              </p:cNvSpPr>
              <p:nvPr/>
            </p:nvSpPr>
            <p:spPr bwMode="auto">
              <a:xfrm>
                <a:off x="4713" y="3065"/>
                <a:ext cx="8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2" name="Line 375"/>
              <p:cNvSpPr>
                <a:spLocks noChangeShapeType="1"/>
              </p:cNvSpPr>
              <p:nvPr/>
            </p:nvSpPr>
            <p:spPr bwMode="auto">
              <a:xfrm>
                <a:off x="4731" y="3091"/>
                <a:ext cx="3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3" name="Line 376"/>
              <p:cNvSpPr>
                <a:spLocks noChangeShapeType="1"/>
              </p:cNvSpPr>
              <p:nvPr/>
            </p:nvSpPr>
            <p:spPr bwMode="auto">
              <a:xfrm>
                <a:off x="4734" y="3095"/>
                <a:ext cx="7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4" name="Line 377"/>
              <p:cNvSpPr>
                <a:spLocks noChangeShapeType="1"/>
              </p:cNvSpPr>
              <p:nvPr/>
            </p:nvSpPr>
            <p:spPr bwMode="auto">
              <a:xfrm>
                <a:off x="4750" y="3117"/>
                <a:ext cx="4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5" name="Line 378"/>
              <p:cNvSpPr>
                <a:spLocks noChangeShapeType="1"/>
              </p:cNvSpPr>
              <p:nvPr/>
            </p:nvSpPr>
            <p:spPr bwMode="auto">
              <a:xfrm>
                <a:off x="4754" y="3123"/>
                <a:ext cx="7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6" name="Line 379"/>
              <p:cNvSpPr>
                <a:spLocks noChangeShapeType="1"/>
              </p:cNvSpPr>
              <p:nvPr/>
            </p:nvSpPr>
            <p:spPr bwMode="auto">
              <a:xfrm>
                <a:off x="4771" y="3143"/>
                <a:ext cx="4" cy="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7" name="Line 380"/>
              <p:cNvSpPr>
                <a:spLocks noChangeShapeType="1"/>
              </p:cNvSpPr>
              <p:nvPr/>
            </p:nvSpPr>
            <p:spPr bwMode="auto">
              <a:xfrm>
                <a:off x="4775" y="3149"/>
                <a:ext cx="6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8" name="Line 381"/>
              <p:cNvSpPr>
                <a:spLocks noChangeShapeType="1"/>
              </p:cNvSpPr>
              <p:nvPr/>
            </p:nvSpPr>
            <p:spPr bwMode="auto">
              <a:xfrm>
                <a:off x="4791" y="3171"/>
                <a:ext cx="4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39" name="Line 382"/>
              <p:cNvSpPr>
                <a:spLocks noChangeShapeType="1"/>
              </p:cNvSpPr>
              <p:nvPr/>
            </p:nvSpPr>
            <p:spPr bwMode="auto">
              <a:xfrm>
                <a:off x="4795" y="3176"/>
                <a:ext cx="5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0" name="Line 383"/>
              <p:cNvSpPr>
                <a:spLocks noChangeShapeType="1"/>
              </p:cNvSpPr>
              <p:nvPr/>
            </p:nvSpPr>
            <p:spPr bwMode="auto">
              <a:xfrm>
                <a:off x="4810" y="3198"/>
                <a:ext cx="3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1" name="Line 384"/>
              <p:cNvSpPr>
                <a:spLocks noChangeShapeType="1"/>
              </p:cNvSpPr>
              <p:nvPr/>
            </p:nvSpPr>
            <p:spPr bwMode="auto">
              <a:xfrm>
                <a:off x="4813" y="3202"/>
                <a:ext cx="7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2" name="Line 385"/>
              <p:cNvSpPr>
                <a:spLocks noChangeShapeType="1"/>
              </p:cNvSpPr>
              <p:nvPr/>
            </p:nvSpPr>
            <p:spPr bwMode="auto">
              <a:xfrm>
                <a:off x="4830" y="322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3" name="Line 386"/>
              <p:cNvSpPr>
                <a:spLocks noChangeShapeType="1"/>
              </p:cNvSpPr>
              <p:nvPr/>
            </p:nvSpPr>
            <p:spPr bwMode="auto">
              <a:xfrm>
                <a:off x="4831" y="3227"/>
                <a:ext cx="8" cy="1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4" name="Line 387"/>
              <p:cNvSpPr>
                <a:spLocks noChangeShapeType="1"/>
              </p:cNvSpPr>
              <p:nvPr/>
            </p:nvSpPr>
            <p:spPr bwMode="auto">
              <a:xfrm>
                <a:off x="4848" y="3254"/>
                <a:ext cx="10" cy="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5" name="Line 388"/>
              <p:cNvSpPr>
                <a:spLocks noChangeShapeType="1"/>
              </p:cNvSpPr>
              <p:nvPr/>
            </p:nvSpPr>
            <p:spPr bwMode="auto">
              <a:xfrm>
                <a:off x="4867" y="3280"/>
                <a:ext cx="10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6" name="Line 389"/>
              <p:cNvSpPr>
                <a:spLocks noChangeShapeType="1"/>
              </p:cNvSpPr>
              <p:nvPr/>
            </p:nvSpPr>
            <p:spPr bwMode="auto">
              <a:xfrm>
                <a:off x="4887" y="3308"/>
                <a:ext cx="8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7" name="Line 390"/>
              <p:cNvSpPr>
                <a:spLocks noChangeShapeType="1"/>
              </p:cNvSpPr>
              <p:nvPr/>
            </p:nvSpPr>
            <p:spPr bwMode="auto">
              <a:xfrm>
                <a:off x="4905" y="3336"/>
                <a:ext cx="7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8" name="Line 391"/>
              <p:cNvSpPr>
                <a:spLocks noChangeShapeType="1"/>
              </p:cNvSpPr>
              <p:nvPr/>
            </p:nvSpPr>
            <p:spPr bwMode="auto">
              <a:xfrm>
                <a:off x="4912" y="3345"/>
                <a:ext cx="3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49" name="Line 392"/>
              <p:cNvSpPr>
                <a:spLocks noChangeShapeType="1"/>
              </p:cNvSpPr>
              <p:nvPr/>
            </p:nvSpPr>
            <p:spPr bwMode="auto">
              <a:xfrm>
                <a:off x="4923" y="3364"/>
                <a:ext cx="3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0" name="Line 393"/>
              <p:cNvSpPr>
                <a:spLocks noChangeShapeType="1"/>
              </p:cNvSpPr>
              <p:nvPr/>
            </p:nvSpPr>
            <p:spPr bwMode="auto">
              <a:xfrm>
                <a:off x="4926" y="3368"/>
                <a:ext cx="7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1" name="Line 394"/>
              <p:cNvSpPr>
                <a:spLocks noChangeShapeType="1"/>
              </p:cNvSpPr>
              <p:nvPr/>
            </p:nvSpPr>
            <p:spPr bwMode="auto">
              <a:xfrm>
                <a:off x="4943" y="3391"/>
                <a:ext cx="8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2" name="Line 395"/>
              <p:cNvSpPr>
                <a:spLocks noChangeShapeType="1"/>
              </p:cNvSpPr>
              <p:nvPr/>
            </p:nvSpPr>
            <p:spPr bwMode="auto">
              <a:xfrm>
                <a:off x="4961" y="3419"/>
                <a:ext cx="7" cy="1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3" name="Line 396"/>
              <p:cNvSpPr>
                <a:spLocks noChangeShapeType="1"/>
              </p:cNvSpPr>
              <p:nvPr/>
            </p:nvSpPr>
            <p:spPr bwMode="auto">
              <a:xfrm>
                <a:off x="4968" y="3430"/>
                <a:ext cx="1" cy="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4" name="Line 397"/>
              <p:cNvSpPr>
                <a:spLocks noChangeShapeType="1"/>
              </p:cNvSpPr>
              <p:nvPr/>
            </p:nvSpPr>
            <p:spPr bwMode="auto">
              <a:xfrm>
                <a:off x="4979" y="3447"/>
                <a:ext cx="3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5" name="Line 398"/>
              <p:cNvSpPr>
                <a:spLocks noChangeShapeType="1"/>
              </p:cNvSpPr>
              <p:nvPr/>
            </p:nvSpPr>
            <p:spPr bwMode="auto">
              <a:xfrm>
                <a:off x="4982" y="3451"/>
                <a:ext cx="6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6" name="Line 399"/>
              <p:cNvSpPr>
                <a:spLocks noChangeShapeType="1"/>
              </p:cNvSpPr>
              <p:nvPr/>
            </p:nvSpPr>
            <p:spPr bwMode="auto">
              <a:xfrm>
                <a:off x="4997" y="3475"/>
                <a:ext cx="10" cy="1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7" name="Line 400"/>
              <p:cNvSpPr>
                <a:spLocks noChangeShapeType="1"/>
              </p:cNvSpPr>
              <p:nvPr/>
            </p:nvSpPr>
            <p:spPr bwMode="auto">
              <a:xfrm>
                <a:off x="5015" y="3503"/>
                <a:ext cx="4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8" name="Line 401"/>
              <p:cNvSpPr>
                <a:spLocks noChangeShapeType="1"/>
              </p:cNvSpPr>
              <p:nvPr/>
            </p:nvSpPr>
            <p:spPr bwMode="auto">
              <a:xfrm>
                <a:off x="5019" y="3508"/>
                <a:ext cx="6" cy="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59" name="Line 402"/>
              <p:cNvSpPr>
                <a:spLocks noChangeShapeType="1"/>
              </p:cNvSpPr>
              <p:nvPr/>
            </p:nvSpPr>
            <p:spPr bwMode="auto">
              <a:xfrm>
                <a:off x="5033" y="3532"/>
                <a:ext cx="3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0" name="Line 403"/>
              <p:cNvSpPr>
                <a:spLocks noChangeShapeType="1"/>
              </p:cNvSpPr>
              <p:nvPr/>
            </p:nvSpPr>
            <p:spPr bwMode="auto">
              <a:xfrm flipV="1">
                <a:off x="2963" y="1521"/>
                <a:ext cx="0" cy="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1" name="Line 404"/>
              <p:cNvSpPr>
                <a:spLocks noChangeShapeType="1"/>
              </p:cNvSpPr>
              <p:nvPr/>
            </p:nvSpPr>
            <p:spPr bwMode="auto">
              <a:xfrm flipV="1">
                <a:off x="2963" y="1464"/>
                <a:ext cx="0" cy="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2" name="Freeform 405"/>
              <p:cNvSpPr>
                <a:spLocks/>
              </p:cNvSpPr>
              <p:nvPr/>
            </p:nvSpPr>
            <p:spPr bwMode="auto">
              <a:xfrm>
                <a:off x="2938" y="1471"/>
                <a:ext cx="50" cy="50"/>
              </a:xfrm>
              <a:custGeom>
                <a:avLst/>
                <a:gdLst>
                  <a:gd name="T0" fmla="*/ 0 w 50"/>
                  <a:gd name="T1" fmla="*/ 33 h 50"/>
                  <a:gd name="T2" fmla="*/ 17 w 50"/>
                  <a:gd name="T3" fmla="*/ 33 h 50"/>
                  <a:gd name="T4" fmla="*/ 17 w 50"/>
                  <a:gd name="T5" fmla="*/ 50 h 50"/>
                  <a:gd name="T6" fmla="*/ 34 w 50"/>
                  <a:gd name="T7" fmla="*/ 50 h 50"/>
                  <a:gd name="T8" fmla="*/ 34 w 50"/>
                  <a:gd name="T9" fmla="*/ 33 h 50"/>
                  <a:gd name="T10" fmla="*/ 50 w 50"/>
                  <a:gd name="T11" fmla="*/ 33 h 50"/>
                  <a:gd name="T12" fmla="*/ 50 w 50"/>
                  <a:gd name="T13" fmla="*/ 16 h 50"/>
                  <a:gd name="T14" fmla="*/ 34 w 50"/>
                  <a:gd name="T15" fmla="*/ 16 h 50"/>
                  <a:gd name="T16" fmla="*/ 34 w 50"/>
                  <a:gd name="T17" fmla="*/ 0 h 50"/>
                  <a:gd name="T18" fmla="*/ 17 w 50"/>
                  <a:gd name="T19" fmla="*/ 0 h 50"/>
                  <a:gd name="T20" fmla="*/ 17 w 50"/>
                  <a:gd name="T21" fmla="*/ 16 h 50"/>
                  <a:gd name="T22" fmla="*/ 0 w 50"/>
                  <a:gd name="T23" fmla="*/ 16 h 50"/>
                  <a:gd name="T24" fmla="*/ 0 w 50"/>
                  <a:gd name="T25" fmla="*/ 33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50"/>
                  <a:gd name="T41" fmla="*/ 50 w 50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50">
                    <a:moveTo>
                      <a:pt x="0" y="33"/>
                    </a:moveTo>
                    <a:lnTo>
                      <a:pt x="17" y="33"/>
                    </a:lnTo>
                    <a:lnTo>
                      <a:pt x="17" y="50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50" y="33"/>
                    </a:lnTo>
                    <a:lnTo>
                      <a:pt x="50" y="16"/>
                    </a:lnTo>
                    <a:lnTo>
                      <a:pt x="34" y="16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17" y="16"/>
                    </a:lnTo>
                    <a:lnTo>
                      <a:pt x="0" y="16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3" name="Line 406"/>
              <p:cNvSpPr>
                <a:spLocks noChangeShapeType="1"/>
              </p:cNvSpPr>
              <p:nvPr/>
            </p:nvSpPr>
            <p:spPr bwMode="auto">
              <a:xfrm flipV="1">
                <a:off x="2598" y="1478"/>
                <a:ext cx="0" cy="1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4" name="Line 407"/>
              <p:cNvSpPr>
                <a:spLocks noChangeShapeType="1"/>
              </p:cNvSpPr>
              <p:nvPr/>
            </p:nvSpPr>
            <p:spPr bwMode="auto">
              <a:xfrm flipV="1">
                <a:off x="2598" y="1411"/>
                <a:ext cx="0" cy="1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5" name="Freeform 408"/>
              <p:cNvSpPr>
                <a:spLocks/>
              </p:cNvSpPr>
              <p:nvPr/>
            </p:nvSpPr>
            <p:spPr bwMode="auto">
              <a:xfrm>
                <a:off x="2573" y="1427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0 w 50"/>
                  <a:gd name="T3" fmla="*/ 0 h 51"/>
                  <a:gd name="T4" fmla="*/ 0 w 50"/>
                  <a:gd name="T5" fmla="*/ 51 h 51"/>
                  <a:gd name="T6" fmla="*/ 50 w 50"/>
                  <a:gd name="T7" fmla="*/ 51 h 51"/>
                  <a:gd name="T8" fmla="*/ 50 w 50"/>
                  <a:gd name="T9" fmla="*/ 0 h 51"/>
                  <a:gd name="T10" fmla="*/ 25 w 50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1"/>
                  <a:gd name="T20" fmla="*/ 50 w 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1">
                    <a:moveTo>
                      <a:pt x="25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0" y="51"/>
                    </a:lnTo>
                    <a:lnTo>
                      <a:pt x="50" y="0"/>
                    </a:lnTo>
                    <a:lnTo>
                      <a:pt x="25" y="0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6" name="Freeform 409"/>
              <p:cNvSpPr>
                <a:spLocks/>
              </p:cNvSpPr>
              <p:nvPr/>
            </p:nvSpPr>
            <p:spPr bwMode="auto">
              <a:xfrm>
                <a:off x="3506" y="1635"/>
                <a:ext cx="51" cy="50"/>
              </a:xfrm>
              <a:custGeom>
                <a:avLst/>
                <a:gdLst>
                  <a:gd name="T0" fmla="*/ 26 w 51"/>
                  <a:gd name="T1" fmla="*/ 0 h 50"/>
                  <a:gd name="T2" fmla="*/ 0 w 51"/>
                  <a:gd name="T3" fmla="*/ 0 h 50"/>
                  <a:gd name="T4" fmla="*/ 0 w 51"/>
                  <a:gd name="T5" fmla="*/ 50 h 50"/>
                  <a:gd name="T6" fmla="*/ 51 w 51"/>
                  <a:gd name="T7" fmla="*/ 50 h 50"/>
                  <a:gd name="T8" fmla="*/ 51 w 51"/>
                  <a:gd name="T9" fmla="*/ 0 h 50"/>
                  <a:gd name="T10" fmla="*/ 26 w 51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50"/>
                  <a:gd name="T20" fmla="*/ 51 w 51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50">
                    <a:moveTo>
                      <a:pt x="26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1" y="50"/>
                    </a:lnTo>
                    <a:lnTo>
                      <a:pt x="51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7" name="Freeform 410"/>
              <p:cNvSpPr>
                <a:spLocks/>
              </p:cNvSpPr>
              <p:nvPr/>
            </p:nvSpPr>
            <p:spPr bwMode="auto">
              <a:xfrm>
                <a:off x="3642" y="1688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0 w 50"/>
                  <a:gd name="T3" fmla="*/ 0 h 50"/>
                  <a:gd name="T4" fmla="*/ 0 w 50"/>
                  <a:gd name="T5" fmla="*/ 50 h 50"/>
                  <a:gd name="T6" fmla="*/ 50 w 50"/>
                  <a:gd name="T7" fmla="*/ 50 h 50"/>
                  <a:gd name="T8" fmla="*/ 50 w 50"/>
                  <a:gd name="T9" fmla="*/ 0 h 50"/>
                  <a:gd name="T10" fmla="*/ 25 w 50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0"/>
                  <a:gd name="T20" fmla="*/ 50 w 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0">
                    <a:moveTo>
                      <a:pt x="25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0" y="50"/>
                    </a:lnTo>
                    <a:lnTo>
                      <a:pt x="5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8" name="Freeform 411"/>
              <p:cNvSpPr>
                <a:spLocks/>
              </p:cNvSpPr>
              <p:nvPr/>
            </p:nvSpPr>
            <p:spPr bwMode="auto">
              <a:xfrm>
                <a:off x="3746" y="180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0 w 50"/>
                  <a:gd name="T3" fmla="*/ 0 h 50"/>
                  <a:gd name="T4" fmla="*/ 0 w 50"/>
                  <a:gd name="T5" fmla="*/ 50 h 50"/>
                  <a:gd name="T6" fmla="*/ 50 w 50"/>
                  <a:gd name="T7" fmla="*/ 50 h 50"/>
                  <a:gd name="T8" fmla="*/ 50 w 50"/>
                  <a:gd name="T9" fmla="*/ 0 h 50"/>
                  <a:gd name="T10" fmla="*/ 25 w 50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0"/>
                  <a:gd name="T20" fmla="*/ 50 w 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0">
                    <a:moveTo>
                      <a:pt x="25" y="0"/>
                    </a:moveTo>
                    <a:lnTo>
                      <a:pt x="0" y="0"/>
                    </a:lnTo>
                    <a:lnTo>
                      <a:pt x="0" y="50"/>
                    </a:lnTo>
                    <a:lnTo>
                      <a:pt x="50" y="50"/>
                    </a:lnTo>
                    <a:lnTo>
                      <a:pt x="5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69" name="Freeform 412"/>
              <p:cNvSpPr>
                <a:spLocks/>
              </p:cNvSpPr>
              <p:nvPr/>
            </p:nvSpPr>
            <p:spPr bwMode="auto">
              <a:xfrm>
                <a:off x="3746" y="1760"/>
                <a:ext cx="50" cy="51"/>
              </a:xfrm>
              <a:custGeom>
                <a:avLst/>
                <a:gdLst>
                  <a:gd name="T0" fmla="*/ 25 w 50"/>
                  <a:gd name="T1" fmla="*/ 0 h 51"/>
                  <a:gd name="T2" fmla="*/ 0 w 50"/>
                  <a:gd name="T3" fmla="*/ 0 h 51"/>
                  <a:gd name="T4" fmla="*/ 0 w 50"/>
                  <a:gd name="T5" fmla="*/ 51 h 51"/>
                  <a:gd name="T6" fmla="*/ 50 w 50"/>
                  <a:gd name="T7" fmla="*/ 51 h 51"/>
                  <a:gd name="T8" fmla="*/ 50 w 50"/>
                  <a:gd name="T9" fmla="*/ 0 h 51"/>
                  <a:gd name="T10" fmla="*/ 25 w 50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1"/>
                  <a:gd name="T20" fmla="*/ 50 w 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1">
                    <a:moveTo>
                      <a:pt x="25" y="0"/>
                    </a:moveTo>
                    <a:lnTo>
                      <a:pt x="0" y="0"/>
                    </a:lnTo>
                    <a:lnTo>
                      <a:pt x="0" y="51"/>
                    </a:lnTo>
                    <a:lnTo>
                      <a:pt x="50" y="51"/>
                    </a:lnTo>
                    <a:lnTo>
                      <a:pt x="5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232" name="Freeform 413"/>
            <p:cNvSpPr>
              <a:spLocks/>
            </p:cNvSpPr>
            <p:nvPr/>
          </p:nvSpPr>
          <p:spPr bwMode="auto">
            <a:xfrm>
              <a:off x="4201" y="185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3" name="Freeform 414"/>
            <p:cNvSpPr>
              <a:spLocks/>
            </p:cNvSpPr>
            <p:nvPr/>
          </p:nvSpPr>
          <p:spPr bwMode="auto">
            <a:xfrm>
              <a:off x="4290" y="19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4" name="Freeform 415"/>
            <p:cNvSpPr>
              <a:spLocks/>
            </p:cNvSpPr>
            <p:nvPr/>
          </p:nvSpPr>
          <p:spPr bwMode="auto">
            <a:xfrm>
              <a:off x="4411" y="2049"/>
              <a:ext cx="51" cy="50"/>
            </a:xfrm>
            <a:custGeom>
              <a:avLst/>
              <a:gdLst>
                <a:gd name="T0" fmla="*/ 25 w 51"/>
                <a:gd name="T1" fmla="*/ 0 h 50"/>
                <a:gd name="T2" fmla="*/ 0 w 51"/>
                <a:gd name="T3" fmla="*/ 0 h 50"/>
                <a:gd name="T4" fmla="*/ 0 w 51"/>
                <a:gd name="T5" fmla="*/ 50 h 50"/>
                <a:gd name="T6" fmla="*/ 51 w 51"/>
                <a:gd name="T7" fmla="*/ 50 h 50"/>
                <a:gd name="T8" fmla="*/ 51 w 51"/>
                <a:gd name="T9" fmla="*/ 0 h 50"/>
                <a:gd name="T10" fmla="*/ 25 w 51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50"/>
                <a:gd name="T20" fmla="*/ 51 w 5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1" y="50"/>
                  </a:lnTo>
                  <a:lnTo>
                    <a:pt x="5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5" name="Freeform 416"/>
            <p:cNvSpPr>
              <a:spLocks/>
            </p:cNvSpPr>
            <p:nvPr/>
          </p:nvSpPr>
          <p:spPr bwMode="auto">
            <a:xfrm>
              <a:off x="4524" y="215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6" name="Freeform 417"/>
            <p:cNvSpPr>
              <a:spLocks/>
            </p:cNvSpPr>
            <p:nvPr/>
          </p:nvSpPr>
          <p:spPr bwMode="auto">
            <a:xfrm>
              <a:off x="4631" y="2423"/>
              <a:ext cx="51" cy="51"/>
            </a:xfrm>
            <a:custGeom>
              <a:avLst/>
              <a:gdLst>
                <a:gd name="T0" fmla="*/ 26 w 51"/>
                <a:gd name="T1" fmla="*/ 0 h 51"/>
                <a:gd name="T2" fmla="*/ 0 w 51"/>
                <a:gd name="T3" fmla="*/ 0 h 51"/>
                <a:gd name="T4" fmla="*/ 0 w 51"/>
                <a:gd name="T5" fmla="*/ 51 h 51"/>
                <a:gd name="T6" fmla="*/ 51 w 51"/>
                <a:gd name="T7" fmla="*/ 51 h 51"/>
                <a:gd name="T8" fmla="*/ 51 w 51"/>
                <a:gd name="T9" fmla="*/ 0 h 51"/>
                <a:gd name="T10" fmla="*/ 26 w 51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51"/>
                <a:gd name="T20" fmla="*/ 51 w 51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51">
                  <a:moveTo>
                    <a:pt x="26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51" y="51"/>
                  </a:lnTo>
                  <a:lnTo>
                    <a:pt x="5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7" name="Line 418"/>
            <p:cNvSpPr>
              <a:spLocks noChangeShapeType="1"/>
            </p:cNvSpPr>
            <p:nvPr/>
          </p:nvSpPr>
          <p:spPr bwMode="auto">
            <a:xfrm flipV="1">
              <a:off x="4367" y="1919"/>
              <a:ext cx="0" cy="92"/>
            </a:xfrm>
            <a:prstGeom prst="line">
              <a:avLst/>
            </a:prstGeom>
            <a:noFill/>
            <a:ln w="9525">
              <a:solidFill>
                <a:srgbClr val="2BB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8" name="Line 419"/>
            <p:cNvSpPr>
              <a:spLocks noChangeShapeType="1"/>
            </p:cNvSpPr>
            <p:nvPr/>
          </p:nvSpPr>
          <p:spPr bwMode="auto">
            <a:xfrm flipV="1">
              <a:off x="4367" y="1776"/>
              <a:ext cx="0" cy="93"/>
            </a:xfrm>
            <a:prstGeom prst="line">
              <a:avLst/>
            </a:prstGeom>
            <a:noFill/>
            <a:ln w="9525">
              <a:solidFill>
                <a:srgbClr val="2BB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9" name="Freeform 420"/>
            <p:cNvSpPr>
              <a:spLocks/>
            </p:cNvSpPr>
            <p:nvPr/>
          </p:nvSpPr>
          <p:spPr bwMode="auto">
            <a:xfrm>
              <a:off x="4342" y="1869"/>
              <a:ext cx="50" cy="50"/>
            </a:xfrm>
            <a:custGeom>
              <a:avLst/>
              <a:gdLst>
                <a:gd name="T0" fmla="*/ 25 w 50"/>
                <a:gd name="T1" fmla="*/ 50 h 50"/>
                <a:gd name="T2" fmla="*/ 50 w 50"/>
                <a:gd name="T3" fmla="*/ 0 h 50"/>
                <a:gd name="T4" fmla="*/ 0 w 50"/>
                <a:gd name="T5" fmla="*/ 0 h 50"/>
                <a:gd name="T6" fmla="*/ 25 w 50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0"/>
                <a:gd name="T14" fmla="*/ 50 w 50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0">
                  <a:moveTo>
                    <a:pt x="25" y="50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2BB800"/>
            </a:solidFill>
            <a:ln w="0">
              <a:solidFill>
                <a:srgbClr val="2BB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0" name="Line 421"/>
            <p:cNvSpPr>
              <a:spLocks noChangeShapeType="1"/>
            </p:cNvSpPr>
            <p:nvPr/>
          </p:nvSpPr>
          <p:spPr bwMode="auto">
            <a:xfrm flipV="1">
              <a:off x="4874" y="2652"/>
              <a:ext cx="0" cy="18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1" name="Line 422"/>
            <p:cNvSpPr>
              <a:spLocks noChangeShapeType="1"/>
            </p:cNvSpPr>
            <p:nvPr/>
          </p:nvSpPr>
          <p:spPr bwMode="auto">
            <a:xfrm flipV="1">
              <a:off x="4874" y="2582"/>
              <a:ext cx="0" cy="18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2" name="Freeform 423"/>
            <p:cNvSpPr>
              <a:spLocks/>
            </p:cNvSpPr>
            <p:nvPr/>
          </p:nvSpPr>
          <p:spPr bwMode="auto">
            <a:xfrm>
              <a:off x="4849" y="260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50 h 50"/>
                <a:gd name="T4" fmla="*/ 50 w 50"/>
                <a:gd name="T5" fmla="*/ 50 h 50"/>
                <a:gd name="T6" fmla="*/ 25 w 50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0"/>
                <a:gd name="T14" fmla="*/ 50 w 50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0">
                  <a:moveTo>
                    <a:pt x="25" y="0"/>
                  </a:moveTo>
                  <a:lnTo>
                    <a:pt x="0" y="50"/>
                  </a:lnTo>
                  <a:lnTo>
                    <a:pt x="5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3" name="Line 424"/>
            <p:cNvSpPr>
              <a:spLocks noChangeShapeType="1"/>
            </p:cNvSpPr>
            <p:nvPr/>
          </p:nvSpPr>
          <p:spPr bwMode="auto">
            <a:xfrm flipV="1">
              <a:off x="5049" y="3013"/>
              <a:ext cx="0" cy="13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4" name="Line 425"/>
            <p:cNvSpPr>
              <a:spLocks noChangeShapeType="1"/>
            </p:cNvSpPr>
            <p:nvPr/>
          </p:nvSpPr>
          <p:spPr bwMode="auto">
            <a:xfrm flipV="1">
              <a:off x="5049" y="2947"/>
              <a:ext cx="0" cy="15"/>
            </a:xfrm>
            <a:prstGeom prst="line">
              <a:avLst/>
            </a:prstGeom>
            <a:noFill/>
            <a:ln w="9525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5" name="Freeform 426"/>
            <p:cNvSpPr>
              <a:spLocks/>
            </p:cNvSpPr>
            <p:nvPr/>
          </p:nvSpPr>
          <p:spPr bwMode="auto">
            <a:xfrm>
              <a:off x="5024" y="2962"/>
              <a:ext cx="50" cy="51"/>
            </a:xfrm>
            <a:custGeom>
              <a:avLst/>
              <a:gdLst>
                <a:gd name="T0" fmla="*/ 25 w 50"/>
                <a:gd name="T1" fmla="*/ 0 h 51"/>
                <a:gd name="T2" fmla="*/ 0 w 50"/>
                <a:gd name="T3" fmla="*/ 51 h 51"/>
                <a:gd name="T4" fmla="*/ 50 w 50"/>
                <a:gd name="T5" fmla="*/ 51 h 51"/>
                <a:gd name="T6" fmla="*/ 25 w 50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51"/>
                <a:gd name="T14" fmla="*/ 50 w 50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51">
                  <a:moveTo>
                    <a:pt x="25" y="0"/>
                  </a:moveTo>
                  <a:lnTo>
                    <a:pt x="0" y="51"/>
                  </a:lnTo>
                  <a:lnTo>
                    <a:pt x="50" y="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6" name="Line 427"/>
            <p:cNvSpPr>
              <a:spLocks noChangeShapeType="1"/>
            </p:cNvSpPr>
            <p:nvPr/>
          </p:nvSpPr>
          <p:spPr bwMode="auto">
            <a:xfrm flipV="1">
              <a:off x="3576" y="1583"/>
              <a:ext cx="0" cy="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7" name="Line 428"/>
            <p:cNvSpPr>
              <a:spLocks noChangeShapeType="1"/>
            </p:cNvSpPr>
            <p:nvPr/>
          </p:nvSpPr>
          <p:spPr bwMode="auto">
            <a:xfrm flipV="1">
              <a:off x="3576" y="1507"/>
              <a:ext cx="0" cy="2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8" name="Freeform 429"/>
            <p:cNvSpPr>
              <a:spLocks/>
            </p:cNvSpPr>
            <p:nvPr/>
          </p:nvSpPr>
          <p:spPr bwMode="auto">
            <a:xfrm>
              <a:off x="3551" y="15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9" name="Freeform 430"/>
            <p:cNvSpPr>
              <a:spLocks/>
            </p:cNvSpPr>
            <p:nvPr/>
          </p:nvSpPr>
          <p:spPr bwMode="auto">
            <a:xfrm>
              <a:off x="4882" y="276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0" name="Freeform 431"/>
            <p:cNvSpPr>
              <a:spLocks/>
            </p:cNvSpPr>
            <p:nvPr/>
          </p:nvSpPr>
          <p:spPr bwMode="auto">
            <a:xfrm>
              <a:off x="4959" y="285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1" name="Freeform 432"/>
            <p:cNvSpPr>
              <a:spLocks/>
            </p:cNvSpPr>
            <p:nvPr/>
          </p:nvSpPr>
          <p:spPr bwMode="auto">
            <a:xfrm>
              <a:off x="5048" y="302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2" name="Freeform 433"/>
            <p:cNvSpPr>
              <a:spLocks/>
            </p:cNvSpPr>
            <p:nvPr/>
          </p:nvSpPr>
          <p:spPr bwMode="auto">
            <a:xfrm>
              <a:off x="5134" y="313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3" name="Freeform 434"/>
            <p:cNvSpPr>
              <a:spLocks/>
            </p:cNvSpPr>
            <p:nvPr/>
          </p:nvSpPr>
          <p:spPr bwMode="auto">
            <a:xfrm>
              <a:off x="5223" y="3414"/>
              <a:ext cx="51" cy="50"/>
            </a:xfrm>
            <a:custGeom>
              <a:avLst/>
              <a:gdLst>
                <a:gd name="T0" fmla="*/ 26 w 51"/>
                <a:gd name="T1" fmla="*/ 0 h 50"/>
                <a:gd name="T2" fmla="*/ 0 w 51"/>
                <a:gd name="T3" fmla="*/ 0 h 50"/>
                <a:gd name="T4" fmla="*/ 0 w 51"/>
                <a:gd name="T5" fmla="*/ 50 h 50"/>
                <a:gd name="T6" fmla="*/ 51 w 51"/>
                <a:gd name="T7" fmla="*/ 50 h 50"/>
                <a:gd name="T8" fmla="*/ 51 w 51"/>
                <a:gd name="T9" fmla="*/ 0 h 50"/>
                <a:gd name="T10" fmla="*/ 26 w 51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50"/>
                <a:gd name="T20" fmla="*/ 51 w 5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50">
                  <a:moveTo>
                    <a:pt x="26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1" y="50"/>
                  </a:lnTo>
                  <a:lnTo>
                    <a:pt x="5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4" name="Freeform 435"/>
            <p:cNvSpPr>
              <a:spLocks/>
            </p:cNvSpPr>
            <p:nvPr/>
          </p:nvSpPr>
          <p:spPr bwMode="auto">
            <a:xfrm>
              <a:off x="3890" y="1572"/>
              <a:ext cx="51" cy="50"/>
            </a:xfrm>
            <a:custGeom>
              <a:avLst/>
              <a:gdLst>
                <a:gd name="T0" fmla="*/ 26 w 51"/>
                <a:gd name="T1" fmla="*/ 0 h 50"/>
                <a:gd name="T2" fmla="*/ 0 w 51"/>
                <a:gd name="T3" fmla="*/ 0 h 50"/>
                <a:gd name="T4" fmla="*/ 0 w 51"/>
                <a:gd name="T5" fmla="*/ 50 h 50"/>
                <a:gd name="T6" fmla="*/ 51 w 51"/>
                <a:gd name="T7" fmla="*/ 50 h 50"/>
                <a:gd name="T8" fmla="*/ 51 w 51"/>
                <a:gd name="T9" fmla="*/ 0 h 50"/>
                <a:gd name="T10" fmla="*/ 26 w 51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50"/>
                <a:gd name="T20" fmla="*/ 51 w 5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50">
                  <a:moveTo>
                    <a:pt x="26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1" y="50"/>
                  </a:lnTo>
                  <a:lnTo>
                    <a:pt x="5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5" name="Freeform 436"/>
            <p:cNvSpPr>
              <a:spLocks/>
            </p:cNvSpPr>
            <p:nvPr/>
          </p:nvSpPr>
          <p:spPr bwMode="auto">
            <a:xfrm>
              <a:off x="4130" y="174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6" name="Line 437"/>
            <p:cNvSpPr>
              <a:spLocks noChangeShapeType="1"/>
            </p:cNvSpPr>
            <p:nvPr/>
          </p:nvSpPr>
          <p:spPr bwMode="auto">
            <a:xfrm flipV="1">
              <a:off x="3466" y="1480"/>
              <a:ext cx="0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7" name="Line 438"/>
            <p:cNvSpPr>
              <a:spLocks noChangeShapeType="1"/>
            </p:cNvSpPr>
            <p:nvPr/>
          </p:nvSpPr>
          <p:spPr bwMode="auto">
            <a:xfrm flipV="1">
              <a:off x="3466" y="1408"/>
              <a:ext cx="0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8" name="Freeform 439"/>
            <p:cNvSpPr>
              <a:spLocks/>
            </p:cNvSpPr>
            <p:nvPr/>
          </p:nvSpPr>
          <p:spPr bwMode="auto">
            <a:xfrm>
              <a:off x="3441" y="143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9" name="Line 440"/>
            <p:cNvSpPr>
              <a:spLocks noChangeShapeType="1"/>
            </p:cNvSpPr>
            <p:nvPr/>
          </p:nvSpPr>
          <p:spPr bwMode="auto">
            <a:xfrm flipV="1">
              <a:off x="3576" y="1542"/>
              <a:ext cx="0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60" name="Line 441"/>
            <p:cNvSpPr>
              <a:spLocks noChangeShapeType="1"/>
            </p:cNvSpPr>
            <p:nvPr/>
          </p:nvSpPr>
          <p:spPr bwMode="auto">
            <a:xfrm flipV="1">
              <a:off x="3576" y="1469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61" name="Freeform 442"/>
            <p:cNvSpPr>
              <a:spLocks/>
            </p:cNvSpPr>
            <p:nvPr/>
          </p:nvSpPr>
          <p:spPr bwMode="auto">
            <a:xfrm>
              <a:off x="3551" y="149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0 h 50"/>
                <a:gd name="T4" fmla="*/ 0 w 50"/>
                <a:gd name="T5" fmla="*/ 50 h 50"/>
                <a:gd name="T6" fmla="*/ 50 w 50"/>
                <a:gd name="T7" fmla="*/ 50 h 50"/>
                <a:gd name="T8" fmla="*/ 50 w 50"/>
                <a:gd name="T9" fmla="*/ 0 h 50"/>
                <a:gd name="T10" fmla="*/ 25 w 5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0"/>
                <a:gd name="T20" fmla="*/ 50 w 50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0">
                  <a:moveTo>
                    <a:pt x="25" y="0"/>
                  </a:moveTo>
                  <a:lnTo>
                    <a:pt x="0" y="0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262" name="Group 443"/>
            <p:cNvGrpSpPr>
              <a:grpSpLocks/>
            </p:cNvGrpSpPr>
            <p:nvPr/>
          </p:nvGrpSpPr>
          <p:grpSpPr bwMode="auto">
            <a:xfrm>
              <a:off x="2982" y="2919"/>
              <a:ext cx="1578" cy="510"/>
              <a:chOff x="150" y="903"/>
              <a:chExt cx="1578" cy="510"/>
            </a:xfrm>
          </p:grpSpPr>
          <p:grpSp>
            <p:nvGrpSpPr>
              <p:cNvPr id="86263" name="Group 444"/>
              <p:cNvGrpSpPr>
                <a:grpSpLocks/>
              </p:cNvGrpSpPr>
              <p:nvPr/>
            </p:nvGrpSpPr>
            <p:grpSpPr bwMode="auto">
              <a:xfrm>
                <a:off x="150" y="903"/>
                <a:ext cx="1578" cy="510"/>
                <a:chOff x="114" y="903"/>
                <a:chExt cx="1578" cy="510"/>
              </a:xfrm>
            </p:grpSpPr>
            <p:sp>
              <p:nvSpPr>
                <p:cNvPr id="86265" name="Text Box 445"/>
                <p:cNvSpPr txBox="1">
                  <a:spLocks noChangeArrowheads="1"/>
                </p:cNvSpPr>
                <p:nvPr/>
              </p:nvSpPr>
              <p:spPr bwMode="auto">
                <a:xfrm>
                  <a:off x="114" y="903"/>
                  <a:ext cx="588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/>
                    <a:t>G</a:t>
                  </a:r>
                  <a:r>
                    <a:rPr lang="en-US" sz="2400" baseline="-25000"/>
                    <a:t>D</a:t>
                  </a:r>
                  <a:r>
                    <a:rPr lang="en-US" sz="2400"/>
                    <a:t> </a:t>
                  </a:r>
                  <a:r>
                    <a:rPr lang="en-US" sz="2000"/>
                    <a:t>=</a:t>
                  </a:r>
                  <a:r>
                    <a:rPr lang="en-US"/>
                    <a:t> </a:t>
                  </a:r>
                </a:p>
              </p:txBody>
            </p:sp>
            <p:sp>
              <p:nvSpPr>
                <p:cNvPr id="86266" name="Line 446"/>
                <p:cNvSpPr>
                  <a:spLocks noChangeShapeType="1"/>
                </p:cNvSpPr>
                <p:nvPr/>
              </p:nvSpPr>
              <p:spPr bwMode="auto">
                <a:xfrm>
                  <a:off x="778" y="1161"/>
                  <a:ext cx="672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67" name="Text Box 447"/>
                <p:cNvSpPr txBox="1">
                  <a:spLocks noChangeArrowheads="1"/>
                </p:cNvSpPr>
                <p:nvPr/>
              </p:nvSpPr>
              <p:spPr bwMode="auto">
                <a:xfrm>
                  <a:off x="1008" y="944"/>
                  <a:ext cx="20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1</a:t>
                  </a:r>
                </a:p>
              </p:txBody>
            </p:sp>
            <p:sp>
              <p:nvSpPr>
                <p:cNvPr id="86268" name="Text Box 448"/>
                <p:cNvSpPr txBox="1">
                  <a:spLocks noChangeArrowheads="1"/>
                </p:cNvSpPr>
                <p:nvPr/>
              </p:nvSpPr>
              <p:spPr bwMode="auto">
                <a:xfrm>
                  <a:off x="682" y="1161"/>
                  <a:ext cx="101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(1+Q</a:t>
                  </a:r>
                  <a:r>
                    <a:rPr lang="en-US" sz="2000" baseline="30000"/>
                    <a:t>2</a:t>
                  </a:r>
                  <a:r>
                    <a:rPr lang="en-US" sz="2000"/>
                    <a:t>/0.71)</a:t>
                  </a:r>
                  <a:r>
                    <a:rPr lang="en-US" sz="2000" baseline="30000"/>
                    <a:t>2</a:t>
                  </a:r>
                </a:p>
              </p:txBody>
            </p:sp>
            <p:sp>
              <p:nvSpPr>
                <p:cNvPr id="86269" name="Line 449"/>
                <p:cNvSpPr>
                  <a:spLocks noChangeShapeType="1"/>
                </p:cNvSpPr>
                <p:nvPr/>
              </p:nvSpPr>
              <p:spPr bwMode="auto">
                <a:xfrm>
                  <a:off x="768" y="1152"/>
                  <a:ext cx="768" cy="0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6264" name="Line 450"/>
              <p:cNvSpPr>
                <a:spLocks noChangeShapeType="1"/>
              </p:cNvSpPr>
              <p:nvPr/>
            </p:nvSpPr>
            <p:spPr bwMode="auto">
              <a:xfrm>
                <a:off x="768" y="1152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53975" y="104457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TextBox 447"/>
          <p:cNvSpPr txBox="1">
            <a:spLocks noChangeArrowheads="1"/>
          </p:cNvSpPr>
          <p:nvPr/>
        </p:nvSpPr>
        <p:spPr bwMode="auto">
          <a:xfrm>
            <a:off x="4881563" y="1287463"/>
            <a:ext cx="342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Data from exclusive π</a:t>
            </a:r>
            <a:r>
              <a:rPr lang="en-US" sz="1600" baseline="30000">
                <a:latin typeface="Comic Sans MS" pitchFamily="66" charset="0"/>
              </a:rPr>
              <a:t>0</a:t>
            </a:r>
            <a:r>
              <a:rPr lang="en-US" sz="1600">
                <a:latin typeface="Comic Sans MS" pitchFamily="66" charset="0"/>
              </a:rPr>
              <a:t> production</a:t>
            </a:r>
          </a:p>
        </p:txBody>
      </p:sp>
      <p:pic>
        <p:nvPicPr>
          <p:cNvPr id="86024" name="Picture 450" descr="MB_dressing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35814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TextBox 449"/>
          <p:cNvSpPr txBox="1">
            <a:spLocks noChangeArrowheads="1"/>
          </p:cNvSpPr>
          <p:nvPr/>
        </p:nvSpPr>
        <p:spPr bwMode="auto">
          <a:xfrm>
            <a:off x="4708525" y="4013200"/>
            <a:ext cx="18002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bare quark core</a:t>
            </a:r>
          </a:p>
        </p:txBody>
      </p:sp>
      <p:cxnSp>
        <p:nvCxnSpPr>
          <p:cNvPr id="86026" name="Straight Arrow Connector 451"/>
          <p:cNvCxnSpPr>
            <a:cxnSpLocks noChangeShapeType="1"/>
          </p:cNvCxnSpPr>
          <p:nvPr/>
        </p:nvCxnSpPr>
        <p:spPr bwMode="auto">
          <a:xfrm rot="3000000" flipV="1">
            <a:off x="6653213" y="3770312"/>
            <a:ext cx="274638" cy="4429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6027" name="Straight Connector 450"/>
          <p:cNvCxnSpPr>
            <a:cxnSpLocks noChangeShapeType="1"/>
          </p:cNvCxnSpPr>
          <p:nvPr/>
        </p:nvCxnSpPr>
        <p:spPr bwMode="auto">
          <a:xfrm rot="5400000">
            <a:off x="6071394" y="3648869"/>
            <a:ext cx="40227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86028" name="TextBox 451"/>
          <p:cNvSpPr txBox="1">
            <a:spLocks noChangeArrowheads="1"/>
          </p:cNvSpPr>
          <p:nvPr/>
        </p:nvSpPr>
        <p:spPr bwMode="auto">
          <a:xfrm>
            <a:off x="6545263" y="4473575"/>
            <a:ext cx="1139825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Q</a:t>
            </a:r>
            <a:r>
              <a:rPr lang="en-US" sz="1600" baseline="30000">
                <a:solidFill>
                  <a:srgbClr val="FF0000"/>
                </a:solidFill>
              </a:rPr>
              <a:t>2</a:t>
            </a:r>
            <a:r>
              <a:rPr lang="en-US" sz="1600">
                <a:solidFill>
                  <a:srgbClr val="FF0000"/>
                </a:solidFill>
              </a:rPr>
              <a:t>=5GeV</a:t>
            </a:r>
            <a:r>
              <a:rPr lang="en-US" sz="1600" baseline="3000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86029" name="Straight Arrow Connector 453"/>
          <p:cNvCxnSpPr>
            <a:cxnSpLocks noChangeShapeType="1"/>
          </p:cNvCxnSpPr>
          <p:nvPr/>
        </p:nvCxnSpPr>
        <p:spPr bwMode="auto">
          <a:xfrm rot="16200000" flipH="1">
            <a:off x="7634288" y="4892675"/>
            <a:ext cx="457200" cy="3111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New regime in N* excitation at high Q</a:t>
            </a:r>
            <a:r>
              <a:rPr lang="en-US" sz="2800" baseline="30000" smtClean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88067" name="Content Placeholder 5" descr="dress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7375" y="1679575"/>
            <a:ext cx="6016625" cy="4378325"/>
          </a:xfrm>
        </p:spPr>
      </p:pic>
      <p:sp>
        <p:nvSpPr>
          <p:cNvPr id="88068" name="Text Box 23"/>
          <p:cNvSpPr txBox="1">
            <a:spLocks noChangeArrowheads="1"/>
          </p:cNvSpPr>
          <p:nvPr/>
        </p:nvSpPr>
        <p:spPr bwMode="auto">
          <a:xfrm>
            <a:off x="0" y="1430338"/>
            <a:ext cx="3594100" cy="48942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/>
              <a:t> the photons of high virtuality penetrate meson-baryon cloud and interact mostly to quark core</a:t>
            </a:r>
          </a:p>
          <a:p>
            <a:endParaRPr lang="en-US" sz="1800"/>
          </a:p>
          <a:p>
            <a:endParaRPr lang="en-US" sz="1800"/>
          </a:p>
          <a:p>
            <a:pPr>
              <a:buFont typeface="Arial" pitchFamily="34" charset="0"/>
              <a:buChar char="•"/>
            </a:pPr>
            <a:r>
              <a:rPr lang="en-US" sz="1800" b="1"/>
              <a:t>data on  N* electrocouplings at high Q</a:t>
            </a:r>
            <a:r>
              <a:rPr lang="en-US" sz="1800" b="1" baseline="30000"/>
              <a:t>2</a:t>
            </a:r>
            <a:r>
              <a:rPr lang="en-US" sz="1800" b="1"/>
              <a:t>  allow us to access quark degrees of freedom, getting rid of meson-baryon cloud.</a:t>
            </a:r>
          </a:p>
          <a:p>
            <a:pPr>
              <a:buFont typeface="Arial" pitchFamily="34" charset="0"/>
              <a:buChar char="•"/>
            </a:pPr>
            <a:endParaRPr lang="en-US" sz="1800" b="1"/>
          </a:p>
          <a:p>
            <a:pPr>
              <a:buFont typeface="Arial" pitchFamily="34" charset="0"/>
              <a:buChar char="•"/>
            </a:pPr>
            <a:endParaRPr lang="en-US" sz="1800" b="1" baseline="30000"/>
          </a:p>
          <a:p>
            <a:pPr>
              <a:buFont typeface="Arial" pitchFamily="34" charset="0"/>
              <a:buChar char="•"/>
            </a:pPr>
            <a:r>
              <a:rPr lang="en-US" sz="1800" b="1">
                <a:solidFill>
                  <a:srgbClr val="FF0000"/>
                </a:solidFill>
              </a:rPr>
              <a:t>can  be obtained  at 5&lt;Q</a:t>
            </a:r>
            <a:r>
              <a:rPr lang="en-US" sz="1800" b="1" baseline="30000">
                <a:solidFill>
                  <a:srgbClr val="FF0000"/>
                </a:solidFill>
              </a:rPr>
              <a:t>2</a:t>
            </a:r>
            <a:r>
              <a:rPr lang="en-US" sz="1800" b="1">
                <a:solidFill>
                  <a:srgbClr val="FF0000"/>
                </a:solidFill>
              </a:rPr>
              <a:t>&lt;10 GeV</a:t>
            </a:r>
            <a:r>
              <a:rPr lang="en-US" sz="1800" b="1" baseline="30000">
                <a:solidFill>
                  <a:srgbClr val="FF0000"/>
                </a:solidFill>
              </a:rPr>
              <a:t>2</a:t>
            </a:r>
            <a:r>
              <a:rPr lang="en-US" sz="1800" b="1">
                <a:solidFill>
                  <a:srgbClr val="FF0000"/>
                </a:solidFill>
              </a:rPr>
              <a:t> after 12 GeV Upgrade with CLAS12 for majority of N* with masses less then 3.0 GeV</a:t>
            </a:r>
          </a:p>
          <a:p>
            <a:pPr>
              <a:buFont typeface="Arial" pitchFamily="34" charset="0"/>
              <a:buChar char="•"/>
            </a:pPr>
            <a:endParaRPr lang="en-US" sz="1800" b="1" baseline="30000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 flipV="1">
            <a:off x="0" y="942975"/>
            <a:ext cx="9144000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0" name="TextBox 6"/>
          <p:cNvSpPr txBox="1">
            <a:spLocks noChangeArrowheads="1"/>
          </p:cNvSpPr>
          <p:nvPr/>
        </p:nvSpPr>
        <p:spPr bwMode="auto">
          <a:xfrm>
            <a:off x="7885113" y="2293938"/>
            <a:ext cx="584200" cy="52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/>
          </a:p>
        </p:txBody>
      </p:sp>
      <p:sp>
        <p:nvSpPr>
          <p:cNvPr id="88071" name="TextBox 8"/>
          <p:cNvSpPr txBox="1">
            <a:spLocks noChangeArrowheads="1"/>
          </p:cNvSpPr>
          <p:nvPr/>
        </p:nvSpPr>
        <p:spPr bwMode="auto">
          <a:xfrm>
            <a:off x="4386263" y="2354263"/>
            <a:ext cx="681037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88072" name="TextBox 9"/>
          <p:cNvSpPr txBox="1">
            <a:spLocks noChangeArrowheads="1"/>
          </p:cNvSpPr>
          <p:nvPr/>
        </p:nvSpPr>
        <p:spPr bwMode="auto">
          <a:xfrm>
            <a:off x="4538663" y="3657600"/>
            <a:ext cx="681037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88073" name="TextBox 10"/>
          <p:cNvSpPr txBox="1">
            <a:spLocks noChangeArrowheads="1"/>
          </p:cNvSpPr>
          <p:nvPr/>
        </p:nvSpPr>
        <p:spPr bwMode="auto">
          <a:xfrm>
            <a:off x="3327400" y="1031875"/>
            <a:ext cx="535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EBAC calculations for meson-baryon cloud of low lying N*’s.</a:t>
            </a:r>
            <a:endParaRPr lang="en-US" sz="2400" b="1" baseline="30000">
              <a:solidFill>
                <a:schemeClr val="accent2"/>
              </a:solidFill>
            </a:endParaRPr>
          </a:p>
        </p:txBody>
      </p:sp>
      <p:pic>
        <p:nvPicPr>
          <p:cNvPr id="88074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8075" name="Straight Connector 13"/>
          <p:cNvCxnSpPr>
            <a:cxnSpLocks noChangeShapeType="1"/>
          </p:cNvCxnSpPr>
          <p:nvPr/>
        </p:nvCxnSpPr>
        <p:spPr bwMode="auto">
          <a:xfrm rot="5400000">
            <a:off x="3292475" y="3770313"/>
            <a:ext cx="3548063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8076" name="Straight Connector 14"/>
          <p:cNvCxnSpPr>
            <a:cxnSpLocks noChangeShapeType="1"/>
          </p:cNvCxnSpPr>
          <p:nvPr/>
        </p:nvCxnSpPr>
        <p:spPr bwMode="auto">
          <a:xfrm rot="5400000">
            <a:off x="4858544" y="3769519"/>
            <a:ext cx="354965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8077" name="Straight Connector 15"/>
          <p:cNvCxnSpPr>
            <a:cxnSpLocks noChangeShapeType="1"/>
          </p:cNvCxnSpPr>
          <p:nvPr/>
        </p:nvCxnSpPr>
        <p:spPr bwMode="auto">
          <a:xfrm rot="5400000">
            <a:off x="7723188" y="2517775"/>
            <a:ext cx="1042988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88078" name="Rectangle 16"/>
          <p:cNvSpPr>
            <a:spLocks noChangeArrowheads="1"/>
          </p:cNvSpPr>
          <p:nvPr/>
        </p:nvSpPr>
        <p:spPr bwMode="auto">
          <a:xfrm>
            <a:off x="3897313" y="59705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B.Julia-Diaz, T-S.H.Lee, et.al, Phys. Rev. C77, 045205 (2008). 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88079" name="TextBox 17"/>
          <p:cNvSpPr txBox="1">
            <a:spLocks noChangeArrowheads="1"/>
          </p:cNvSpPr>
          <p:nvPr/>
        </p:nvSpPr>
        <p:spPr bwMode="auto">
          <a:xfrm>
            <a:off x="4538663" y="4810125"/>
            <a:ext cx="4445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0" y="3030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N* parameters from analyses of exclusive </a:t>
            </a:r>
            <a:r>
              <a:rPr lang="en-US" sz="20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000" b="1" dirty="0" smtClean="0">
                <a:solidFill>
                  <a:srgbClr val="FF0000"/>
                </a:solidFill>
              </a:rPr>
              <a:t> channels</a:t>
            </a:r>
            <a:endParaRPr lang="en-US" sz="2000" b="1" dirty="0"/>
          </a:p>
        </p:txBody>
      </p:sp>
      <p:sp>
        <p:nvSpPr>
          <p:cNvPr id="73731" name="Line 4"/>
          <p:cNvSpPr>
            <a:spLocks noChangeShapeType="1"/>
          </p:cNvSpPr>
          <p:nvPr/>
        </p:nvSpPr>
        <p:spPr bwMode="auto">
          <a:xfrm flipV="1">
            <a:off x="0" y="736600"/>
            <a:ext cx="91440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3732" name="Group 15"/>
          <p:cNvGrpSpPr>
            <a:grpSpLocks/>
          </p:cNvGrpSpPr>
          <p:nvPr/>
        </p:nvGrpSpPr>
        <p:grpSpPr bwMode="auto">
          <a:xfrm>
            <a:off x="352425" y="1262063"/>
            <a:ext cx="858838" cy="858837"/>
            <a:chOff x="1251" y="695"/>
            <a:chExt cx="573" cy="641"/>
          </a:xfrm>
        </p:grpSpPr>
        <p:sp>
          <p:nvSpPr>
            <p:cNvPr id="73767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68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73769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733" name="Freeform 20"/>
          <p:cNvSpPr>
            <a:spLocks/>
          </p:cNvSpPr>
          <p:nvPr/>
        </p:nvSpPr>
        <p:spPr bwMode="auto">
          <a:xfrm rot="1980000">
            <a:off x="987425" y="1920875"/>
            <a:ext cx="863600" cy="6508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4" name="Line 25"/>
          <p:cNvSpPr>
            <a:spLocks noChangeShapeType="1"/>
          </p:cNvSpPr>
          <p:nvPr/>
        </p:nvSpPr>
        <p:spPr bwMode="auto">
          <a:xfrm>
            <a:off x="1898650" y="2276475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Line 27"/>
          <p:cNvSpPr>
            <a:spLocks noChangeShapeType="1"/>
          </p:cNvSpPr>
          <p:nvPr/>
        </p:nvSpPr>
        <p:spPr bwMode="auto">
          <a:xfrm flipV="1">
            <a:off x="2938463" y="1595438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AutoShape 28"/>
          <p:cNvSpPr>
            <a:spLocks noChangeArrowheads="1"/>
          </p:cNvSpPr>
          <p:nvPr/>
        </p:nvSpPr>
        <p:spPr bwMode="auto">
          <a:xfrm rot="9000000">
            <a:off x="3065463" y="2281238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7" name="Text Box 31"/>
          <p:cNvSpPr txBox="1">
            <a:spLocks noChangeArrowheads="1"/>
          </p:cNvSpPr>
          <p:nvPr/>
        </p:nvSpPr>
        <p:spPr bwMode="auto">
          <a:xfrm>
            <a:off x="1322388" y="1490663"/>
            <a:ext cx="49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8" name="Text Box 32"/>
          <p:cNvSpPr txBox="1">
            <a:spLocks noChangeArrowheads="1"/>
          </p:cNvSpPr>
          <p:nvPr/>
        </p:nvSpPr>
        <p:spPr bwMode="auto">
          <a:xfrm>
            <a:off x="1190625" y="23241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73739" name="Text Box 33"/>
          <p:cNvSpPr txBox="1">
            <a:spLocks noChangeArrowheads="1"/>
          </p:cNvSpPr>
          <p:nvPr/>
        </p:nvSpPr>
        <p:spPr bwMode="auto">
          <a:xfrm>
            <a:off x="3182938" y="22907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73740" name="Text Box 34"/>
          <p:cNvSpPr txBox="1">
            <a:spLocks noChangeArrowheads="1"/>
          </p:cNvSpPr>
          <p:nvPr/>
        </p:nvSpPr>
        <p:spPr bwMode="auto">
          <a:xfrm>
            <a:off x="1989138" y="1812925"/>
            <a:ext cx="884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N*,△</a:t>
            </a:r>
          </a:p>
        </p:txBody>
      </p:sp>
      <p:sp>
        <p:nvSpPr>
          <p:cNvPr id="73741" name="Text Box 35"/>
          <p:cNvSpPr txBox="1">
            <a:spLocks noChangeArrowheads="1"/>
          </p:cNvSpPr>
          <p:nvPr/>
        </p:nvSpPr>
        <p:spPr bwMode="auto">
          <a:xfrm>
            <a:off x="1576388" y="2582863"/>
            <a:ext cx="1465262" cy="590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A</a:t>
            </a:r>
            <a:r>
              <a:rPr lang="en-US" sz="1600" baseline="-25000">
                <a:solidFill>
                  <a:schemeClr val="accent2"/>
                </a:solidFill>
              </a:rPr>
              <a:t>3/2</a:t>
            </a:r>
            <a:r>
              <a:rPr lang="en-US" sz="1600">
                <a:solidFill>
                  <a:schemeClr val="accent2"/>
                </a:solidFill>
              </a:rPr>
              <a:t>,  A</a:t>
            </a:r>
            <a:r>
              <a:rPr lang="en-US" sz="1600" baseline="-25000">
                <a:solidFill>
                  <a:schemeClr val="accent2"/>
                </a:solidFill>
              </a:rPr>
              <a:t>1/2</a:t>
            </a:r>
            <a:r>
              <a:rPr lang="en-US" sz="1600">
                <a:solidFill>
                  <a:schemeClr val="accent2"/>
                </a:solidFill>
              </a:rPr>
              <a:t>, S</a:t>
            </a:r>
            <a:r>
              <a:rPr lang="en-US" sz="1600" baseline="-25000">
                <a:solidFill>
                  <a:schemeClr val="accent2"/>
                </a:solidFill>
              </a:rPr>
              <a:t>1/2</a:t>
            </a:r>
          </a:p>
          <a:p>
            <a:r>
              <a:rPr lang="en-US" sz="1600">
                <a:solidFill>
                  <a:schemeClr val="accent2"/>
                </a:solidFill>
              </a:rPr>
              <a:t>G</a:t>
            </a:r>
            <a:r>
              <a:rPr lang="en-US" sz="1600" baseline="-25000">
                <a:solidFill>
                  <a:schemeClr val="accent2"/>
                </a:solidFill>
              </a:rPr>
              <a:t>M</a:t>
            </a:r>
            <a:r>
              <a:rPr lang="en-US" sz="1600">
                <a:solidFill>
                  <a:schemeClr val="accent2"/>
                </a:solidFill>
              </a:rPr>
              <a:t>, G</a:t>
            </a:r>
            <a:r>
              <a:rPr lang="en-US" sz="1600" baseline="-25000">
                <a:solidFill>
                  <a:schemeClr val="accent2"/>
                </a:solidFill>
              </a:rPr>
              <a:t>E</a:t>
            </a:r>
            <a:r>
              <a:rPr lang="en-US" sz="1600">
                <a:solidFill>
                  <a:schemeClr val="accent2"/>
                </a:solidFill>
              </a:rPr>
              <a:t>, G</a:t>
            </a:r>
            <a:r>
              <a:rPr lang="en-US" sz="1600" baseline="-25000">
                <a:solidFill>
                  <a:schemeClr val="accent2"/>
                </a:solidFill>
              </a:rPr>
              <a:t>C</a:t>
            </a:r>
            <a:r>
              <a:rPr lang="en-US" sz="1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3742" name="Text Box 37"/>
          <p:cNvSpPr txBox="1">
            <a:spLocks noChangeArrowheads="1"/>
          </p:cNvSpPr>
          <p:nvPr/>
        </p:nvSpPr>
        <p:spPr bwMode="auto">
          <a:xfrm>
            <a:off x="3132138" y="1084263"/>
            <a:ext cx="140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CC33"/>
                </a:solidFill>
                <a:latin typeface="Symbol" pitchFamily="18" charset="2"/>
              </a:rPr>
              <a:t>p, h, pp</a:t>
            </a:r>
            <a:r>
              <a:rPr lang="en-US" sz="2400" b="1" i="1">
                <a:solidFill>
                  <a:srgbClr val="33CC33"/>
                </a:solidFill>
                <a:latin typeface="Symbol" pitchFamily="18" charset="2"/>
              </a:rPr>
              <a:t>,..</a:t>
            </a:r>
          </a:p>
        </p:txBody>
      </p:sp>
      <p:sp>
        <p:nvSpPr>
          <p:cNvPr id="73743" name="TextBox 41"/>
          <p:cNvSpPr txBox="1">
            <a:spLocks noChangeArrowheads="1"/>
          </p:cNvSpPr>
          <p:nvPr/>
        </p:nvSpPr>
        <p:spPr bwMode="auto">
          <a:xfrm>
            <a:off x="4897438" y="1535113"/>
            <a:ext cx="2525712" cy="175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grpSp>
        <p:nvGrpSpPr>
          <p:cNvPr id="73744" name="Group 15"/>
          <p:cNvGrpSpPr>
            <a:grpSpLocks/>
          </p:cNvGrpSpPr>
          <p:nvPr/>
        </p:nvGrpSpPr>
        <p:grpSpPr bwMode="auto">
          <a:xfrm>
            <a:off x="4457700" y="1295400"/>
            <a:ext cx="858838" cy="858838"/>
            <a:chOff x="1251" y="695"/>
            <a:chExt cx="573" cy="641"/>
          </a:xfrm>
        </p:grpSpPr>
        <p:sp>
          <p:nvSpPr>
            <p:cNvPr id="73763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64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73765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745" name="Freeform 20"/>
          <p:cNvSpPr>
            <a:spLocks/>
          </p:cNvSpPr>
          <p:nvPr/>
        </p:nvSpPr>
        <p:spPr bwMode="auto">
          <a:xfrm rot="1980000">
            <a:off x="5095875" y="1939925"/>
            <a:ext cx="527050" cy="4603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Oval 48"/>
          <p:cNvSpPr>
            <a:spLocks noChangeArrowheads="1"/>
          </p:cNvSpPr>
          <p:nvPr/>
        </p:nvSpPr>
        <p:spPr bwMode="auto">
          <a:xfrm>
            <a:off x="5532438" y="1868488"/>
            <a:ext cx="793750" cy="73977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800000">
            <a:off x="5473178" y="2418413"/>
            <a:ext cx="119062" cy="544512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210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748" name="Text Box 32"/>
          <p:cNvSpPr txBox="1">
            <a:spLocks noChangeArrowheads="1"/>
          </p:cNvSpPr>
          <p:nvPr/>
        </p:nvSpPr>
        <p:spPr bwMode="auto">
          <a:xfrm>
            <a:off x="4851400" y="2670175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73749" name="Line 27"/>
          <p:cNvSpPr>
            <a:spLocks noChangeShapeType="1"/>
          </p:cNvSpPr>
          <p:nvPr/>
        </p:nvSpPr>
        <p:spPr bwMode="auto">
          <a:xfrm flipV="1">
            <a:off x="6253163" y="1511300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50" name="Text Box 37"/>
          <p:cNvSpPr txBox="1">
            <a:spLocks noChangeArrowheads="1"/>
          </p:cNvSpPr>
          <p:nvPr/>
        </p:nvSpPr>
        <p:spPr bwMode="auto">
          <a:xfrm>
            <a:off x="6548438" y="1116013"/>
            <a:ext cx="140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CC33"/>
                </a:solidFill>
                <a:latin typeface="Symbol" pitchFamily="18" charset="2"/>
              </a:rPr>
              <a:t>p, h, pp,..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 rot="9000000">
            <a:off x="6315346" y="2441395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752" name="Text Box 33"/>
          <p:cNvSpPr txBox="1">
            <a:spLocks noChangeArrowheads="1"/>
          </p:cNvSpPr>
          <p:nvPr/>
        </p:nvSpPr>
        <p:spPr bwMode="auto">
          <a:xfrm>
            <a:off x="6635750" y="24939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73753" name="TextBox 58"/>
          <p:cNvSpPr txBox="1">
            <a:spLocks noChangeArrowheads="1"/>
          </p:cNvSpPr>
          <p:nvPr/>
        </p:nvSpPr>
        <p:spPr bwMode="auto">
          <a:xfrm>
            <a:off x="3821113" y="1935163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73754" name="TextBox 58"/>
          <p:cNvSpPr txBox="1">
            <a:spLocks noChangeArrowheads="1"/>
          </p:cNvSpPr>
          <p:nvPr/>
        </p:nvSpPr>
        <p:spPr bwMode="auto">
          <a:xfrm>
            <a:off x="2571750" y="1690688"/>
            <a:ext cx="36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73755" name="Oval 21"/>
          <p:cNvSpPr>
            <a:spLocks noChangeArrowheads="1"/>
          </p:cNvSpPr>
          <p:nvPr/>
        </p:nvSpPr>
        <p:spPr bwMode="auto">
          <a:xfrm>
            <a:off x="1690688" y="2143125"/>
            <a:ext cx="215900" cy="192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56" name="Oval 21"/>
          <p:cNvSpPr>
            <a:spLocks noChangeArrowheads="1"/>
          </p:cNvSpPr>
          <p:nvPr/>
        </p:nvSpPr>
        <p:spPr bwMode="auto">
          <a:xfrm>
            <a:off x="2801938" y="2132013"/>
            <a:ext cx="215900" cy="1920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57" name="Line 24"/>
          <p:cNvSpPr>
            <a:spLocks noChangeShapeType="1"/>
          </p:cNvSpPr>
          <p:nvPr/>
        </p:nvSpPr>
        <p:spPr bwMode="auto">
          <a:xfrm>
            <a:off x="1892300" y="231298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8" name="Line 24"/>
          <p:cNvSpPr>
            <a:spLocks noChangeShapeType="1"/>
          </p:cNvSpPr>
          <p:nvPr/>
        </p:nvSpPr>
        <p:spPr bwMode="auto">
          <a:xfrm>
            <a:off x="1868488" y="223043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9" name="AutoShape 22"/>
          <p:cNvSpPr>
            <a:spLocks noChangeArrowheads="1"/>
          </p:cNvSpPr>
          <p:nvPr/>
        </p:nvSpPr>
        <p:spPr bwMode="auto">
          <a:xfrm rot="1800000">
            <a:off x="1516063" y="2225675"/>
            <a:ext cx="119062" cy="544513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60" name="TextBox 42"/>
          <p:cNvSpPr txBox="1">
            <a:spLocks noChangeArrowheads="1"/>
          </p:cNvSpPr>
          <p:nvPr/>
        </p:nvSpPr>
        <p:spPr bwMode="auto">
          <a:xfrm>
            <a:off x="352425" y="3289300"/>
            <a:ext cx="85201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lvl="1" indent="-228600" algn="l">
              <a:buFont typeface="Arial" pitchFamily="34" charset="0"/>
              <a:buChar char="•"/>
            </a:pPr>
            <a:r>
              <a:rPr lang="en-US" sz="1800" b="1" dirty="0" smtClean="0"/>
              <a:t>Separation of resonant/non-resonant contributions represents most challenging  part, and can be achieved  within the framework of reaction models.</a:t>
            </a:r>
          </a:p>
          <a:p>
            <a:pPr marL="349250" lvl="1" indent="-228600" algn="l">
              <a:buFont typeface="Arial" pitchFamily="34" charset="0"/>
              <a:buChar char="•"/>
            </a:pPr>
            <a:endParaRPr lang="en-US" sz="1800" b="1" dirty="0" smtClean="0"/>
          </a:p>
          <a:p>
            <a:pPr marL="349250" lvl="1" indent="-228600" algn="l">
              <a:buFont typeface="Arial" pitchFamily="34" charset="0"/>
              <a:buChar char="•"/>
            </a:pPr>
            <a:r>
              <a:rPr lang="en-US" sz="1800" b="1" dirty="0" smtClean="0"/>
              <a:t>N</a:t>
            </a:r>
            <a:r>
              <a:rPr lang="en-US" sz="1800" b="1" dirty="0"/>
              <a:t>* </a:t>
            </a:r>
            <a:r>
              <a:rPr lang="en-US" sz="1800" b="1" dirty="0" smtClean="0"/>
              <a:t>‘s can couple to various exclusive channels  </a:t>
            </a:r>
            <a:r>
              <a:rPr lang="en-US" sz="1800" b="1" dirty="0"/>
              <a:t>with entirely different non-resonant </a:t>
            </a:r>
            <a:r>
              <a:rPr lang="en-US" sz="1800" b="1" dirty="0" smtClean="0"/>
              <a:t>amplitudes, while their </a:t>
            </a:r>
            <a:r>
              <a:rPr lang="en-US" sz="1800" b="1" dirty="0" err="1" smtClean="0"/>
              <a:t>electrocouplings</a:t>
            </a:r>
            <a:r>
              <a:rPr lang="en-US" sz="1800" b="1" dirty="0" smtClean="0"/>
              <a:t> should remain the same.</a:t>
            </a:r>
            <a:endParaRPr lang="en-US" sz="1800" b="1" dirty="0"/>
          </a:p>
          <a:p>
            <a:pPr marL="349250" lvl="1" indent="-228600" algn="l">
              <a:buFont typeface="Arial" pitchFamily="34" charset="0"/>
              <a:buChar char="•"/>
            </a:pPr>
            <a:endParaRPr lang="en-US" sz="1800" b="1" dirty="0"/>
          </a:p>
          <a:p>
            <a:pPr marL="349250" lvl="1" indent="-228600" algn="l">
              <a:buFont typeface="Arial" pitchFamily="34" charset="0"/>
              <a:buChar char="•"/>
            </a:pPr>
            <a:r>
              <a:rPr lang="en-US" sz="1800" b="1" dirty="0"/>
              <a:t>C</a:t>
            </a:r>
            <a:r>
              <a:rPr lang="en-US" sz="1800" b="1" dirty="0" smtClean="0"/>
              <a:t>onsistent </a:t>
            </a:r>
            <a:r>
              <a:rPr lang="en-US" sz="1800" b="1" dirty="0"/>
              <a:t>results </a:t>
            </a:r>
            <a:r>
              <a:rPr lang="en-US" sz="1800" b="1" dirty="0" smtClean="0"/>
              <a:t>from </a:t>
            </a:r>
            <a:r>
              <a:rPr lang="en-US" sz="1800" b="1" dirty="0"/>
              <a:t>the analyses of </a:t>
            </a:r>
            <a:r>
              <a:rPr lang="en-US" sz="1800" b="1" dirty="0" smtClean="0"/>
              <a:t> major meson </a:t>
            </a:r>
            <a:r>
              <a:rPr lang="en-US" sz="1800" b="1" dirty="0" err="1" smtClean="0"/>
              <a:t>electroproduction</a:t>
            </a:r>
            <a:r>
              <a:rPr lang="en-US" sz="1800" b="1" dirty="0" smtClean="0"/>
              <a:t> channels show that model uncertainties in extracted N</a:t>
            </a:r>
            <a:r>
              <a:rPr lang="en-US" sz="1800" b="1" dirty="0"/>
              <a:t>* </a:t>
            </a:r>
            <a:r>
              <a:rPr lang="en-US" sz="1800" b="1" dirty="0" err="1"/>
              <a:t>electrocouplings</a:t>
            </a:r>
            <a:r>
              <a:rPr lang="en-US" sz="1800" b="1" dirty="0"/>
              <a:t> </a:t>
            </a:r>
            <a:r>
              <a:rPr lang="en-US" sz="1800" b="1" dirty="0" smtClean="0"/>
              <a:t>are under control.</a:t>
            </a:r>
            <a:endParaRPr lang="en-US" sz="1800" b="1" dirty="0"/>
          </a:p>
          <a:p>
            <a:pPr marL="349250" lvl="1" indent="-228600" algn="l"/>
            <a:endParaRPr lang="en-US" sz="1800" b="1" dirty="0"/>
          </a:p>
          <a:p>
            <a:pPr marL="349250" lvl="1" indent="-228600" algn="l">
              <a:buFont typeface="Arial" pitchFamily="34" charset="0"/>
              <a:buChar char="•"/>
            </a:pPr>
            <a:endParaRPr lang="en-US" sz="1800" b="1" dirty="0"/>
          </a:p>
          <a:p>
            <a:pPr marL="349250" lvl="1" indent="-228600" algn="l">
              <a:buFont typeface="Arial" pitchFamily="34" charset="0"/>
              <a:buChar char="•"/>
            </a:pPr>
            <a:endParaRPr lang="en-US" sz="1800" b="1" dirty="0"/>
          </a:p>
        </p:txBody>
      </p:sp>
      <p:sp>
        <p:nvSpPr>
          <p:cNvPr id="73761" name="TextBox 43"/>
          <p:cNvSpPr txBox="1">
            <a:spLocks noChangeArrowheads="1"/>
          </p:cNvSpPr>
          <p:nvPr/>
        </p:nvSpPr>
        <p:spPr bwMode="auto">
          <a:xfrm>
            <a:off x="1173163" y="914400"/>
            <a:ext cx="223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Resonant amplitudes</a:t>
            </a:r>
          </a:p>
        </p:txBody>
      </p:sp>
      <p:sp>
        <p:nvSpPr>
          <p:cNvPr id="73762" name="TextBox 44"/>
          <p:cNvSpPr txBox="1">
            <a:spLocks noChangeArrowheads="1"/>
          </p:cNvSpPr>
          <p:nvPr/>
        </p:nvSpPr>
        <p:spPr bwMode="auto">
          <a:xfrm>
            <a:off x="4868863" y="947738"/>
            <a:ext cx="263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Non-resonant amplitudes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587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Robustness of the data on  P11(1440) electrocouplings </a:t>
            </a:r>
          </a:p>
        </p:txBody>
      </p:sp>
      <p:pic>
        <p:nvPicPr>
          <p:cNvPr id="90115" name="Content Placeholder 4" descr="roper_noroper_275375_0.275w_145_1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40213" y="785813"/>
            <a:ext cx="4903787" cy="4724400"/>
          </a:xfrm>
        </p:spPr>
      </p:pic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0" y="784225"/>
            <a:ext cx="9144000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0117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Line 60"/>
          <p:cNvSpPr>
            <a:spLocks noChangeShapeType="1"/>
          </p:cNvSpPr>
          <p:nvPr/>
        </p:nvSpPr>
        <p:spPr bwMode="auto">
          <a:xfrm>
            <a:off x="4187825" y="5510213"/>
            <a:ext cx="474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Line 60"/>
          <p:cNvSpPr>
            <a:spLocks noChangeShapeType="1"/>
          </p:cNvSpPr>
          <p:nvPr/>
        </p:nvSpPr>
        <p:spPr bwMode="auto">
          <a:xfrm>
            <a:off x="5591175" y="5510213"/>
            <a:ext cx="4746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TextBox 8"/>
          <p:cNvSpPr txBox="1">
            <a:spLocks noChangeArrowheads="1"/>
          </p:cNvSpPr>
          <p:nvPr/>
        </p:nvSpPr>
        <p:spPr bwMode="auto">
          <a:xfrm>
            <a:off x="4662488" y="532447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0000"/>
                </a:solidFill>
              </a:rPr>
              <a:t>P11 on</a:t>
            </a:r>
          </a:p>
        </p:txBody>
      </p:sp>
      <p:sp>
        <p:nvSpPr>
          <p:cNvPr id="90121" name="TextBox 9"/>
          <p:cNvSpPr txBox="1">
            <a:spLocks noChangeArrowheads="1"/>
          </p:cNvSpPr>
          <p:nvPr/>
        </p:nvSpPr>
        <p:spPr bwMode="auto">
          <a:xfrm>
            <a:off x="6118225" y="5324475"/>
            <a:ext cx="3025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</a:rPr>
              <a:t>P11 is substituted by non-resonant   mechanisms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5275" y="5972175"/>
            <a:ext cx="1960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2.6&lt;c2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d.p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&lt;2.8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0175" y="5972175"/>
            <a:ext cx="1960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accent2"/>
                </a:solidFill>
                <a:latin typeface="Symbol" pitchFamily="18" charset="2"/>
              </a:rPr>
              <a:t>3.6&lt;c2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/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d.p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b="1" dirty="0">
                <a:solidFill>
                  <a:schemeClr val="accent2"/>
                </a:solidFill>
                <a:latin typeface="Symbol" pitchFamily="18" charset="2"/>
              </a:rPr>
              <a:t>&lt;4.0</a:t>
            </a:r>
          </a:p>
        </p:txBody>
      </p:sp>
      <p:pic>
        <p:nvPicPr>
          <p:cNvPr id="90124" name="Picture 12" descr="p11_qdep_qindep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5" y="889000"/>
            <a:ext cx="443706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5" name="Line 53"/>
          <p:cNvSpPr>
            <a:spLocks noChangeShapeType="1"/>
          </p:cNvSpPr>
          <p:nvPr/>
        </p:nvSpPr>
        <p:spPr bwMode="auto">
          <a:xfrm flipV="1">
            <a:off x="742950" y="5180013"/>
            <a:ext cx="0" cy="546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6" name="Oval 54"/>
          <p:cNvSpPr>
            <a:spLocks noChangeArrowheads="1"/>
          </p:cNvSpPr>
          <p:nvPr/>
        </p:nvSpPr>
        <p:spPr bwMode="auto">
          <a:xfrm>
            <a:off x="685800" y="5421313"/>
            <a:ext cx="1143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0127" name="Line 53"/>
          <p:cNvSpPr>
            <a:spLocks noChangeShapeType="1"/>
          </p:cNvSpPr>
          <p:nvPr/>
        </p:nvSpPr>
        <p:spPr bwMode="auto">
          <a:xfrm flipV="1">
            <a:off x="2771775" y="5180013"/>
            <a:ext cx="0" cy="54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8" name="Oval 54"/>
          <p:cNvSpPr>
            <a:spLocks noChangeArrowheads="1"/>
          </p:cNvSpPr>
          <p:nvPr/>
        </p:nvSpPr>
        <p:spPr bwMode="auto">
          <a:xfrm>
            <a:off x="2714625" y="5421313"/>
            <a:ext cx="1143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0129" name="TextBox 17"/>
          <p:cNvSpPr txBox="1">
            <a:spLocks noChangeArrowheads="1"/>
          </p:cNvSpPr>
          <p:nvPr/>
        </p:nvSpPr>
        <p:spPr bwMode="auto">
          <a:xfrm>
            <a:off x="0" y="5786438"/>
            <a:ext cx="200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</a:rPr>
              <a:t>Q</a:t>
            </a:r>
            <a:r>
              <a:rPr lang="en-US" sz="1800" b="1" baseline="30000">
                <a:solidFill>
                  <a:schemeClr val="accent2"/>
                </a:solidFill>
              </a:rPr>
              <a:t>2</a:t>
            </a:r>
            <a:r>
              <a:rPr lang="en-US" sz="1800" b="1">
                <a:solidFill>
                  <a:schemeClr val="accent2"/>
                </a:solidFill>
              </a:rPr>
              <a:t> independent fit</a:t>
            </a:r>
          </a:p>
        </p:txBody>
      </p:sp>
      <p:sp>
        <p:nvSpPr>
          <p:cNvPr id="90130" name="TextBox 18"/>
          <p:cNvSpPr txBox="1">
            <a:spLocks noChangeArrowheads="1"/>
          </p:cNvSpPr>
          <p:nvPr/>
        </p:nvSpPr>
        <p:spPr bwMode="auto">
          <a:xfrm>
            <a:off x="2003425" y="5786438"/>
            <a:ext cx="2101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/>
              <a:t>Q</a:t>
            </a:r>
            <a:r>
              <a:rPr lang="en-US" sz="1800" b="1" baseline="30000"/>
              <a:t>2</a:t>
            </a:r>
            <a:r>
              <a:rPr lang="en-US" sz="1800" b="1"/>
              <a:t> dependent fit</a:t>
            </a:r>
          </a:p>
        </p:txBody>
      </p:sp>
      <p:cxnSp>
        <p:nvCxnSpPr>
          <p:cNvPr id="90131" name="Straight Connector 21"/>
          <p:cNvCxnSpPr>
            <a:cxnSpLocks noChangeShapeType="1"/>
          </p:cNvCxnSpPr>
          <p:nvPr/>
        </p:nvCxnSpPr>
        <p:spPr bwMode="auto">
          <a:xfrm flipV="1">
            <a:off x="731838" y="2438400"/>
            <a:ext cx="3475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32" name="Straight Connector 24"/>
          <p:cNvCxnSpPr>
            <a:cxnSpLocks noChangeShapeType="1"/>
          </p:cNvCxnSpPr>
          <p:nvPr/>
        </p:nvCxnSpPr>
        <p:spPr bwMode="auto">
          <a:xfrm rot="16200000" flipV="1">
            <a:off x="-732632" y="3082132"/>
            <a:ext cx="35036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0133" name="Straight Connector 27"/>
          <p:cNvCxnSpPr>
            <a:cxnSpLocks noChangeShapeType="1"/>
          </p:cNvCxnSpPr>
          <p:nvPr/>
        </p:nvCxnSpPr>
        <p:spPr bwMode="auto">
          <a:xfrm rot="16200000" flipV="1">
            <a:off x="346868" y="3082132"/>
            <a:ext cx="35036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0134" name="Straight Connector 28"/>
          <p:cNvCxnSpPr>
            <a:cxnSpLocks noChangeShapeType="1"/>
          </p:cNvCxnSpPr>
          <p:nvPr/>
        </p:nvCxnSpPr>
        <p:spPr bwMode="auto">
          <a:xfrm rot="16200000" flipV="1">
            <a:off x="1042193" y="3082132"/>
            <a:ext cx="35036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0135" name="Straight Connector 29"/>
          <p:cNvCxnSpPr>
            <a:cxnSpLocks noChangeShapeType="1"/>
          </p:cNvCxnSpPr>
          <p:nvPr/>
        </p:nvCxnSpPr>
        <p:spPr bwMode="auto">
          <a:xfrm rot="16200000" flipV="1">
            <a:off x="1735931" y="3082132"/>
            <a:ext cx="35036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7E81A4-5050-4342-B280-0CCB9DAFBAEB}" type="slidenum">
              <a:rPr lang="fr-FR" smtClean="0"/>
              <a:pPr/>
              <a:t>41</a:t>
            </a:fld>
            <a:endParaRPr lang="fr-FR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5563"/>
            <a:ext cx="8229600" cy="9763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High lying resonance </a:t>
            </a:r>
            <a:r>
              <a:rPr lang="en-US" sz="2400" b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electrocouplings</a:t>
            </a:r>
            <a:r>
              <a:rPr lang="en-US" sz="2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from </a:t>
            </a:r>
            <a:r>
              <a:rPr lang="en-US" sz="2400" b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2400" b="1" kern="0" dirty="0" err="1">
                <a:solidFill>
                  <a:srgbClr val="FF0000"/>
                </a:solidFill>
                <a:latin typeface="Symbol" pitchFamily="18" charset="2"/>
                <a:ea typeface="+mj-ea"/>
                <a:cs typeface="+mj-cs"/>
              </a:rPr>
              <a:t>pp</a:t>
            </a:r>
            <a:r>
              <a:rPr lang="en-US" sz="24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CLAS data analysis</a:t>
            </a:r>
          </a:p>
        </p:txBody>
      </p:sp>
      <p:sp>
        <p:nvSpPr>
          <p:cNvPr id="80900" name="Line 7"/>
          <p:cNvSpPr>
            <a:spLocks noChangeShapeType="1"/>
          </p:cNvSpPr>
          <p:nvPr/>
        </p:nvSpPr>
        <p:spPr bwMode="auto">
          <a:xfrm>
            <a:off x="0" y="82867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80901" name="Picture 4" descr="a12_f15_un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4363"/>
            <a:ext cx="2844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5" descr="a32_f15_un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0" y="669925"/>
            <a:ext cx="279082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6" descr="s12_f15_un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0925" y="657225"/>
            <a:ext cx="280352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70763" y="2525713"/>
            <a:ext cx="1563687" cy="36988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cs typeface="Comic Sans MS"/>
              </a:rPr>
              <a:t>N(1685)F</a:t>
            </a:r>
            <a:r>
              <a:rPr lang="en-US" sz="1800" b="1" baseline="-25000" dirty="0">
                <a:latin typeface="+mn-lt"/>
                <a:cs typeface="Comic Sans MS"/>
              </a:rPr>
              <a:t>15</a:t>
            </a:r>
            <a:endParaRPr lang="en-US" sz="1800" b="1" dirty="0">
              <a:latin typeface="+mn-lt"/>
              <a:cs typeface="Comic Sans MS"/>
            </a:endParaRPr>
          </a:p>
        </p:txBody>
      </p:sp>
      <p:pic>
        <p:nvPicPr>
          <p:cNvPr id="80905" name="Picture 8" descr="a12_s11_un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1688" y="3138488"/>
            <a:ext cx="278923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9" descr="s12_s11_un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825" y="3138488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23163" y="4800600"/>
            <a:ext cx="1563687" cy="36988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cs typeface="Comic Sans MS"/>
              </a:rPr>
              <a:t>N(1650)S</a:t>
            </a:r>
            <a:r>
              <a:rPr lang="en-US" sz="1800" b="1" baseline="-25000" dirty="0">
                <a:latin typeface="+mn-lt"/>
                <a:cs typeface="Comic Sans MS"/>
              </a:rPr>
              <a:t>11</a:t>
            </a:r>
            <a:endParaRPr lang="en-US" sz="1800" b="1" dirty="0">
              <a:latin typeface="+mn-lt"/>
              <a:cs typeface="Comic Sans MS"/>
            </a:endParaRPr>
          </a:p>
        </p:txBody>
      </p:sp>
      <p:pic>
        <p:nvPicPr>
          <p:cNvPr id="80908" name="Picture 11" descr="nstar_transit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300" y="3725863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9" name="TextBox 12"/>
          <p:cNvSpPr txBox="1">
            <a:spLocks noChangeArrowheads="1"/>
          </p:cNvSpPr>
          <p:nvPr/>
        </p:nvSpPr>
        <p:spPr bwMode="auto">
          <a:xfrm>
            <a:off x="241300" y="3892550"/>
            <a:ext cx="344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Symbol" pitchFamily="18" charset="2"/>
              </a:rPr>
              <a:t>g</a:t>
            </a:r>
            <a:r>
              <a:rPr lang="en-US" sz="1600" b="1" baseline="-25000"/>
              <a:t>v</a:t>
            </a:r>
          </a:p>
        </p:txBody>
      </p:sp>
      <p:sp>
        <p:nvSpPr>
          <p:cNvPr id="80910" name="TextBox 13"/>
          <p:cNvSpPr txBox="1">
            <a:spLocks noChangeArrowheads="1"/>
          </p:cNvSpPr>
          <p:nvPr/>
        </p:nvSpPr>
        <p:spPr bwMode="auto">
          <a:xfrm>
            <a:off x="457200" y="4648200"/>
            <a:ext cx="30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</a:t>
            </a:r>
          </a:p>
        </p:txBody>
      </p:sp>
      <p:sp>
        <p:nvSpPr>
          <p:cNvPr id="80911" name="TextBox 14"/>
          <p:cNvSpPr txBox="1">
            <a:spLocks noChangeArrowheads="1"/>
          </p:cNvSpPr>
          <p:nvPr/>
        </p:nvSpPr>
        <p:spPr bwMode="auto">
          <a:xfrm>
            <a:off x="830263" y="4062413"/>
            <a:ext cx="487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N*</a:t>
            </a:r>
            <a:r>
              <a:rPr lang="en-US" sz="1600" b="1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0912" name="TextBox 15"/>
          <p:cNvSpPr txBox="1">
            <a:spLocks noChangeArrowheads="1"/>
          </p:cNvSpPr>
          <p:nvPr/>
        </p:nvSpPr>
        <p:spPr bwMode="auto">
          <a:xfrm>
            <a:off x="1714500" y="4062413"/>
            <a:ext cx="487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N*</a:t>
            </a:r>
            <a:r>
              <a:rPr lang="en-US" sz="1600" b="1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0913" name="TextBox 16"/>
          <p:cNvSpPr txBox="1">
            <a:spLocks noChangeArrowheads="1"/>
          </p:cNvSpPr>
          <p:nvPr/>
        </p:nvSpPr>
        <p:spPr bwMode="auto">
          <a:xfrm>
            <a:off x="2201863" y="4630738"/>
            <a:ext cx="331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</a:t>
            </a:r>
          </a:p>
        </p:txBody>
      </p:sp>
      <p:sp>
        <p:nvSpPr>
          <p:cNvPr id="80914" name="TextBox 17"/>
          <p:cNvSpPr txBox="1">
            <a:spLocks noChangeArrowheads="1"/>
          </p:cNvSpPr>
          <p:nvPr/>
        </p:nvSpPr>
        <p:spPr bwMode="auto">
          <a:xfrm>
            <a:off x="2695575" y="3892550"/>
            <a:ext cx="35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M</a:t>
            </a:r>
          </a:p>
        </p:txBody>
      </p:sp>
      <p:pic>
        <p:nvPicPr>
          <p:cNvPr id="80915" name="Picture 18" descr="nstar_transit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463" y="5065713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16" name="TextBox 19"/>
          <p:cNvSpPr txBox="1">
            <a:spLocks noChangeArrowheads="1"/>
          </p:cNvSpPr>
          <p:nvPr/>
        </p:nvSpPr>
        <p:spPr bwMode="auto">
          <a:xfrm>
            <a:off x="398463" y="5232400"/>
            <a:ext cx="344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Symbol" pitchFamily="18" charset="2"/>
              </a:rPr>
              <a:t>g</a:t>
            </a:r>
            <a:r>
              <a:rPr lang="en-US" sz="1600" b="1" baseline="-25000"/>
              <a:t>v</a:t>
            </a:r>
          </a:p>
        </p:txBody>
      </p:sp>
      <p:sp>
        <p:nvSpPr>
          <p:cNvPr id="80917" name="TextBox 20"/>
          <p:cNvSpPr txBox="1">
            <a:spLocks noChangeArrowheads="1"/>
          </p:cNvSpPr>
          <p:nvPr/>
        </p:nvSpPr>
        <p:spPr bwMode="auto">
          <a:xfrm>
            <a:off x="677863" y="6034088"/>
            <a:ext cx="309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</a:t>
            </a:r>
          </a:p>
        </p:txBody>
      </p:sp>
      <p:sp>
        <p:nvSpPr>
          <p:cNvPr id="80918" name="TextBox 21"/>
          <p:cNvSpPr txBox="1">
            <a:spLocks noChangeArrowheads="1"/>
          </p:cNvSpPr>
          <p:nvPr/>
        </p:nvSpPr>
        <p:spPr bwMode="auto">
          <a:xfrm>
            <a:off x="987425" y="5400675"/>
            <a:ext cx="4873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N*</a:t>
            </a:r>
            <a:r>
              <a:rPr lang="en-US" sz="1600" b="1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0919" name="TextBox 22"/>
          <p:cNvSpPr txBox="1">
            <a:spLocks noChangeArrowheads="1"/>
          </p:cNvSpPr>
          <p:nvPr/>
        </p:nvSpPr>
        <p:spPr bwMode="auto">
          <a:xfrm>
            <a:off x="1871663" y="5400675"/>
            <a:ext cx="487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N*</a:t>
            </a:r>
            <a:r>
              <a:rPr lang="en-US" sz="16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920" name="TextBox 23"/>
          <p:cNvSpPr txBox="1">
            <a:spLocks noChangeArrowheads="1"/>
          </p:cNvSpPr>
          <p:nvPr/>
        </p:nvSpPr>
        <p:spPr bwMode="auto">
          <a:xfrm>
            <a:off x="2481263" y="6034088"/>
            <a:ext cx="331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</a:t>
            </a:r>
          </a:p>
        </p:txBody>
      </p:sp>
      <p:sp>
        <p:nvSpPr>
          <p:cNvPr id="80921" name="TextBox 24"/>
          <p:cNvSpPr txBox="1">
            <a:spLocks noChangeArrowheads="1"/>
          </p:cNvSpPr>
          <p:nvPr/>
        </p:nvSpPr>
        <p:spPr bwMode="auto">
          <a:xfrm>
            <a:off x="2852738" y="5232400"/>
            <a:ext cx="35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M</a:t>
            </a:r>
          </a:p>
        </p:txBody>
      </p:sp>
      <p:sp>
        <p:nvSpPr>
          <p:cNvPr id="80922" name="TextBox 32"/>
          <p:cNvSpPr txBox="1">
            <a:spLocks noChangeArrowheads="1"/>
          </p:cNvSpPr>
          <p:nvPr/>
        </p:nvSpPr>
        <p:spPr bwMode="auto">
          <a:xfrm>
            <a:off x="998538" y="5986463"/>
            <a:ext cx="13604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off-diagonal</a:t>
            </a:r>
          </a:p>
        </p:txBody>
      </p:sp>
      <p:sp>
        <p:nvSpPr>
          <p:cNvPr id="80923" name="TextBox 33"/>
          <p:cNvSpPr txBox="1">
            <a:spLocks noChangeArrowheads="1"/>
          </p:cNvSpPr>
          <p:nvPr/>
        </p:nvSpPr>
        <p:spPr bwMode="auto">
          <a:xfrm>
            <a:off x="1008063" y="4630738"/>
            <a:ext cx="1027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diagonal</a:t>
            </a:r>
          </a:p>
        </p:txBody>
      </p:sp>
      <p:sp>
        <p:nvSpPr>
          <p:cNvPr id="80924" name="TextBox 34"/>
          <p:cNvSpPr txBox="1">
            <a:spLocks noChangeArrowheads="1"/>
          </p:cNvSpPr>
          <p:nvPr/>
        </p:nvSpPr>
        <p:spPr bwMode="auto">
          <a:xfrm>
            <a:off x="396875" y="3387725"/>
            <a:ext cx="2249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The amplitudes of</a:t>
            </a:r>
          </a:p>
          <a:p>
            <a:r>
              <a:rPr lang="en-US" sz="1600" b="1"/>
              <a:t>unitarized BW ansatz</a:t>
            </a:r>
          </a:p>
          <a:p>
            <a:endParaRPr lang="en-US" sz="1600" b="1"/>
          </a:p>
        </p:txBody>
      </p:sp>
      <p:sp>
        <p:nvSpPr>
          <p:cNvPr id="80925" name="Text Box 30"/>
          <p:cNvSpPr txBox="1">
            <a:spLocks noChangeArrowheads="1"/>
          </p:cNvSpPr>
          <p:nvPr/>
        </p:nvSpPr>
        <p:spPr bwMode="auto">
          <a:xfrm>
            <a:off x="7126288" y="10620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80926" name="Text Box 31"/>
          <p:cNvSpPr txBox="1">
            <a:spLocks noChangeArrowheads="1"/>
          </p:cNvSpPr>
          <p:nvPr/>
        </p:nvSpPr>
        <p:spPr bwMode="auto">
          <a:xfrm>
            <a:off x="4983163" y="10620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/>
              <a:t>3/2</a:t>
            </a:r>
            <a:endParaRPr lang="ru-RU" sz="2400" baseline="-25000"/>
          </a:p>
        </p:txBody>
      </p:sp>
      <p:sp>
        <p:nvSpPr>
          <p:cNvPr id="80927" name="Text Box 32"/>
          <p:cNvSpPr txBox="1">
            <a:spLocks noChangeArrowheads="1"/>
          </p:cNvSpPr>
          <p:nvPr/>
        </p:nvSpPr>
        <p:spPr bwMode="auto">
          <a:xfrm>
            <a:off x="1201738" y="985838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80928" name="Text Box 33"/>
          <p:cNvSpPr txBox="1">
            <a:spLocks noChangeArrowheads="1"/>
          </p:cNvSpPr>
          <p:nvPr/>
        </p:nvSpPr>
        <p:spPr bwMode="auto">
          <a:xfrm>
            <a:off x="3992563" y="349726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80929" name="Text Box 34"/>
          <p:cNvSpPr txBox="1">
            <a:spLocks noChangeArrowheads="1"/>
          </p:cNvSpPr>
          <p:nvPr/>
        </p:nvSpPr>
        <p:spPr bwMode="auto">
          <a:xfrm>
            <a:off x="6791325" y="3497263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  <a:r>
              <a:rPr lang="en-US" sz="2400" baseline="-25000"/>
              <a:t>1/2</a:t>
            </a:r>
            <a:endParaRPr lang="ru-RU" sz="2400" baseline="-25000"/>
          </a:p>
        </p:txBody>
      </p:sp>
      <p:sp>
        <p:nvSpPr>
          <p:cNvPr id="34" name="TextBox 33"/>
          <p:cNvSpPr txBox="1"/>
          <p:nvPr/>
        </p:nvSpPr>
        <p:spPr>
          <a:xfrm>
            <a:off x="2873375" y="5787450"/>
            <a:ext cx="635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Unitarization</a:t>
            </a:r>
            <a:r>
              <a:rPr lang="en-US" sz="1600" dirty="0" smtClean="0"/>
              <a:t> of full BW amplitudes was achieved accounting for all interactions between N*’s in dressed resonant propagator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Electrocouplings of [70,1-] SU</a:t>
            </a:r>
            <a:r>
              <a:rPr lang="en-US" sz="2000" baseline="-25000" smtClean="0">
                <a:solidFill>
                  <a:srgbClr val="FF0000"/>
                </a:solidFill>
              </a:rPr>
              <a:t>sf</a:t>
            </a:r>
            <a:r>
              <a:rPr lang="en-US" sz="2000" smtClean="0">
                <a:solidFill>
                  <a:srgbClr val="FF0000"/>
                </a:solidFill>
              </a:rPr>
              <a:t>(6)-plet states from 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p/</a:t>
            </a:r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smtClean="0">
                <a:solidFill>
                  <a:srgbClr val="FF0000"/>
                </a:solidFill>
              </a:rPr>
              <a:t> CLAS data and their description in SQTM approach</a:t>
            </a: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053" name="Picture 6" descr="s11_1535_a12_sqtm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3643313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5143500" y="2511425"/>
            <a:ext cx="1200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13</a:t>
            </a:r>
            <a:r>
              <a:rPr lang="en-US" sz="1800" b="1"/>
              <a:t>(1520)</a:t>
            </a: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7667625" y="1243013"/>
            <a:ext cx="12001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13</a:t>
            </a:r>
            <a:r>
              <a:rPr lang="en-US" sz="1800" b="1"/>
              <a:t>(1520)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7486650" y="4102100"/>
            <a:ext cx="120015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11</a:t>
            </a:r>
            <a:r>
              <a:rPr lang="en-US" sz="1800" b="1"/>
              <a:t>(1535)</a:t>
            </a: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228600" y="1411288"/>
            <a:ext cx="37576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/>
              <a:t>SU(6) spin-flavor symmetry for quark binding interactions</a:t>
            </a:r>
          </a:p>
          <a:p>
            <a:pPr>
              <a:buFont typeface="Arial" pitchFamily="34" charset="0"/>
              <a:buChar char="•"/>
            </a:pPr>
            <a:endParaRPr lang="en-US" sz="1800" b="1"/>
          </a:p>
          <a:p>
            <a:pPr>
              <a:buFont typeface="Arial" pitchFamily="34" charset="0"/>
              <a:buChar char="•"/>
            </a:pPr>
            <a:r>
              <a:rPr lang="en-US" sz="1800" b="1"/>
              <a:t>Dominant contribution from single quark transition operator</a:t>
            </a:r>
            <a:r>
              <a:rPr lang="en-US" sz="1800" b="1">
                <a:cs typeface="Arial" pitchFamily="34" charset="0"/>
              </a:rPr>
              <a:t>:</a:t>
            </a:r>
            <a:r>
              <a:rPr lang="en-US" sz="1800" b="1"/>
              <a:t> 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2887663"/>
          <a:ext cx="4168775" cy="387350"/>
        </p:xfrm>
        <a:graphic>
          <a:graphicData uri="http://schemas.openxmlformats.org/presentationml/2006/ole">
            <p:oleObj spid="_x0000_s268290" name="Equation" r:id="rId4" imgW="2463480" imgH="228600" progId="Equation.3">
              <p:embed/>
            </p:oleObj>
          </a:graphicData>
        </a:graphic>
      </p:graphicFrame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14300" y="4102100"/>
            <a:ext cx="6229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World data before CLAS measurements on transverse electrocouplings of D</a:t>
            </a:r>
            <a:r>
              <a:rPr lang="en-US" sz="1800" b="1" baseline="-25000"/>
              <a:t>13</a:t>
            </a:r>
            <a:r>
              <a:rPr lang="en-US" sz="1800" b="1"/>
              <a:t>(1520) and S</a:t>
            </a:r>
            <a:r>
              <a:rPr lang="en-US" sz="1800" b="1" baseline="-25000"/>
              <a:t>11</a:t>
            </a:r>
            <a:r>
              <a:rPr lang="en-US" sz="1800" b="1"/>
              <a:t>(1535) states (the areas between solid lines) allowed us to predict transverse electrocouplings for others [70,1-] states (the areas between solid lines on the next slide), utilizing SU(6) symmetry relations.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856288"/>
            <a:ext cx="6115050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V.D. </a:t>
            </a:r>
            <a:r>
              <a:rPr lang="en-US" sz="2000" dirty="0" err="1"/>
              <a:t>Burkert</a:t>
            </a:r>
            <a:r>
              <a:rPr lang="en-US" sz="2000" dirty="0"/>
              <a:t> et al., Phys. Rev. C76, 035204 (2003). </a:t>
            </a:r>
          </a:p>
        </p:txBody>
      </p:sp>
      <p:pic>
        <p:nvPicPr>
          <p:cNvPr id="2060" name="Picture 16" descr="d13_1520_a12_sqtm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8775" y="971550"/>
            <a:ext cx="27876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7" descr="d13_1520_a32_sqtm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0663" y="971550"/>
            <a:ext cx="27876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Electrocouplings of [70,1-] SU</a:t>
            </a:r>
            <a:r>
              <a:rPr lang="en-US" sz="2000" baseline="-25000" smtClean="0">
                <a:solidFill>
                  <a:srgbClr val="FF0000"/>
                </a:solidFill>
              </a:rPr>
              <a:t>sf</a:t>
            </a:r>
            <a:r>
              <a:rPr lang="en-US" sz="2000" smtClean="0">
                <a:solidFill>
                  <a:srgbClr val="FF0000"/>
                </a:solidFill>
              </a:rPr>
              <a:t>(6)-plet states from 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p/</a:t>
            </a:r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smtClean="0">
                <a:solidFill>
                  <a:srgbClr val="FF0000"/>
                </a:solidFill>
              </a:rPr>
              <a:t> CLAS data and their description in SQTM approach</a:t>
            </a:r>
          </a:p>
        </p:txBody>
      </p:sp>
      <p:pic>
        <p:nvPicPr>
          <p:cNvPr id="78852" name="Picture 7" descr="d33_1700_a12_sqtm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5" y="971550"/>
            <a:ext cx="263683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8" descr="d33_1700_a32_sqtm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100" y="3551238"/>
            <a:ext cx="2868613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Box 9"/>
          <p:cNvSpPr txBox="1">
            <a:spLocks noChangeArrowheads="1"/>
          </p:cNvSpPr>
          <p:nvPr/>
        </p:nvSpPr>
        <p:spPr bwMode="auto">
          <a:xfrm>
            <a:off x="4567238" y="4122738"/>
            <a:ext cx="120015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11</a:t>
            </a:r>
            <a:r>
              <a:rPr lang="en-US" sz="1800" b="1"/>
              <a:t>(1650)</a:t>
            </a:r>
          </a:p>
        </p:txBody>
      </p:sp>
      <p:sp>
        <p:nvSpPr>
          <p:cNvPr id="78855" name="TextBox 10"/>
          <p:cNvSpPr txBox="1">
            <a:spLocks noChangeArrowheads="1"/>
          </p:cNvSpPr>
          <p:nvPr/>
        </p:nvSpPr>
        <p:spPr bwMode="auto">
          <a:xfrm>
            <a:off x="6796088" y="2743200"/>
            <a:ext cx="1200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33</a:t>
            </a:r>
            <a:r>
              <a:rPr lang="en-US" sz="1800" b="1"/>
              <a:t>(1700)</a:t>
            </a:r>
          </a:p>
        </p:txBody>
      </p:sp>
      <p:sp>
        <p:nvSpPr>
          <p:cNvPr id="78856" name="TextBox 11"/>
          <p:cNvSpPr txBox="1">
            <a:spLocks noChangeArrowheads="1"/>
          </p:cNvSpPr>
          <p:nvPr/>
        </p:nvSpPr>
        <p:spPr bwMode="auto">
          <a:xfrm>
            <a:off x="7177088" y="4000500"/>
            <a:ext cx="1200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33</a:t>
            </a:r>
            <a:r>
              <a:rPr lang="en-US" sz="1800" b="1"/>
              <a:t>(1700)</a:t>
            </a:r>
          </a:p>
        </p:txBody>
      </p:sp>
      <p:pic>
        <p:nvPicPr>
          <p:cNvPr id="78857" name="Picture 12" descr="s31_1620_a12_sqtm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97155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TextBox 13"/>
          <p:cNvSpPr txBox="1">
            <a:spLocks noChangeArrowheads="1"/>
          </p:cNvSpPr>
          <p:nvPr/>
        </p:nvSpPr>
        <p:spPr bwMode="auto">
          <a:xfrm>
            <a:off x="4591050" y="1428750"/>
            <a:ext cx="1200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31</a:t>
            </a:r>
            <a:r>
              <a:rPr lang="en-US" sz="1800" b="1"/>
              <a:t>(1620)</a:t>
            </a:r>
          </a:p>
        </p:txBody>
      </p:sp>
      <p:sp>
        <p:nvSpPr>
          <p:cNvPr id="78859" name="TextBox 14"/>
          <p:cNvSpPr txBox="1">
            <a:spLocks noChangeArrowheads="1"/>
          </p:cNvSpPr>
          <p:nvPr/>
        </p:nvSpPr>
        <p:spPr bwMode="auto">
          <a:xfrm>
            <a:off x="6796088" y="2038350"/>
            <a:ext cx="67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/>
              <a:t>1/2</a:t>
            </a:r>
          </a:p>
        </p:txBody>
      </p:sp>
      <p:sp>
        <p:nvSpPr>
          <p:cNvPr id="78860" name="TextBox 15"/>
          <p:cNvSpPr txBox="1">
            <a:spLocks noChangeArrowheads="1"/>
          </p:cNvSpPr>
          <p:nvPr/>
        </p:nvSpPr>
        <p:spPr bwMode="auto">
          <a:xfrm>
            <a:off x="6838950" y="5200650"/>
            <a:ext cx="676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/>
              <a:t>3/2</a:t>
            </a:r>
          </a:p>
        </p:txBody>
      </p:sp>
      <p:sp>
        <p:nvSpPr>
          <p:cNvPr id="78861" name="TextBox 16"/>
          <p:cNvSpPr txBox="1">
            <a:spLocks noChangeArrowheads="1"/>
          </p:cNvSpPr>
          <p:nvPr/>
        </p:nvSpPr>
        <p:spPr bwMode="auto">
          <a:xfrm>
            <a:off x="0" y="1152525"/>
            <a:ext cx="3524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SQTM predictions are consistent with major features in Q</a:t>
            </a:r>
            <a:r>
              <a:rPr lang="en-US" sz="1800" b="1" baseline="30000"/>
              <a:t>2 </a:t>
            </a:r>
            <a:r>
              <a:rPr lang="en-US" sz="1800" b="1"/>
              <a:t>evolution of [70,1-] state electrocouplings, offering an indication for:</a:t>
            </a:r>
          </a:p>
          <a:p>
            <a:endParaRPr lang="en-US" sz="1800" b="1"/>
          </a:p>
          <a:p>
            <a:pPr>
              <a:buFont typeface="Arial" pitchFamily="34" charset="0"/>
              <a:buChar char="•"/>
            </a:pPr>
            <a:r>
              <a:rPr lang="en-US" sz="1800" b="1"/>
              <a:t> relevance of quark degrees of freedom and substantial contribution to quark binding from interactions that poses SU(6) spin-flavor symmetry</a:t>
            </a:r>
          </a:p>
          <a:p>
            <a:pPr>
              <a:buFont typeface="Arial" pitchFamily="34" charset="0"/>
              <a:buChar char="•"/>
            </a:pPr>
            <a:endParaRPr lang="en-US" sz="1800" b="1"/>
          </a:p>
          <a:p>
            <a:pPr>
              <a:buFont typeface="Arial" pitchFamily="34" charset="0"/>
              <a:buChar char="•"/>
            </a:pPr>
            <a:r>
              <a:rPr lang="en-US" sz="1800" b="1"/>
              <a:t>considerable contribution to N* electroexcitations at Q</a:t>
            </a:r>
            <a:r>
              <a:rPr lang="en-US" sz="1800" b="1" baseline="30000"/>
              <a:t>2</a:t>
            </a:r>
            <a:r>
              <a:rPr lang="en-US" sz="1800" b="1"/>
              <a:t>&lt;1.5 GeV</a:t>
            </a:r>
            <a:r>
              <a:rPr lang="en-US" sz="1800" b="1" baseline="30000"/>
              <a:t>2</a:t>
            </a:r>
            <a:r>
              <a:rPr lang="en-US" sz="1800" b="1"/>
              <a:t>  from single quark transition</a:t>
            </a:r>
          </a:p>
        </p:txBody>
      </p:sp>
      <p:pic>
        <p:nvPicPr>
          <p:cNvPr id="78862" name="Picture 16" descr="s11_1650_a12_sqtm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50" y="3551238"/>
            <a:ext cx="2652713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Electrocouplings of [70,1-] SU</a:t>
            </a:r>
            <a:r>
              <a:rPr lang="en-US" sz="2000" baseline="-25000" smtClean="0">
                <a:solidFill>
                  <a:srgbClr val="FF0000"/>
                </a:solidFill>
              </a:rPr>
              <a:t>sf</a:t>
            </a:r>
            <a:r>
              <a:rPr lang="en-US" sz="2000" smtClean="0">
                <a:solidFill>
                  <a:srgbClr val="FF0000"/>
                </a:solidFill>
              </a:rPr>
              <a:t>(6)-plet states from 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p/</a:t>
            </a:r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smtClean="0">
                <a:solidFill>
                  <a:srgbClr val="FF0000"/>
                </a:solidFill>
              </a:rPr>
              <a:t> CLAS data in comparison with quark model expectations</a:t>
            </a:r>
          </a:p>
        </p:txBody>
      </p:sp>
      <p:pic>
        <p:nvPicPr>
          <p:cNvPr id="79876" name="Picture 12" descr="s11_1535_a12_qkm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288" y="3714750"/>
            <a:ext cx="2686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13" descr="s11_1650_a12_qkm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5" y="3714750"/>
            <a:ext cx="26574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Box 8"/>
          <p:cNvSpPr txBox="1">
            <a:spLocks noChangeArrowheads="1"/>
          </p:cNvSpPr>
          <p:nvPr/>
        </p:nvSpPr>
        <p:spPr bwMode="auto">
          <a:xfrm>
            <a:off x="4429125" y="2511425"/>
            <a:ext cx="120015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13</a:t>
            </a:r>
            <a:r>
              <a:rPr lang="en-US" sz="1800" b="1"/>
              <a:t>(1520)</a:t>
            </a:r>
          </a:p>
        </p:txBody>
      </p:sp>
      <p:sp>
        <p:nvSpPr>
          <p:cNvPr id="79879" name="TextBox 8"/>
          <p:cNvSpPr txBox="1">
            <a:spLocks noChangeArrowheads="1"/>
          </p:cNvSpPr>
          <p:nvPr/>
        </p:nvSpPr>
        <p:spPr bwMode="auto">
          <a:xfrm>
            <a:off x="7129463" y="2141538"/>
            <a:ext cx="12001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D</a:t>
            </a:r>
            <a:r>
              <a:rPr lang="en-US" sz="1800" b="1" baseline="-25000"/>
              <a:t>13</a:t>
            </a:r>
            <a:r>
              <a:rPr lang="en-US" sz="1800" b="1"/>
              <a:t>(1520)</a:t>
            </a:r>
          </a:p>
        </p:txBody>
      </p:sp>
      <p:sp>
        <p:nvSpPr>
          <p:cNvPr id="79880" name="TextBox 10"/>
          <p:cNvSpPr txBox="1">
            <a:spLocks noChangeArrowheads="1"/>
          </p:cNvSpPr>
          <p:nvPr/>
        </p:nvSpPr>
        <p:spPr bwMode="auto">
          <a:xfrm>
            <a:off x="4600575" y="4102100"/>
            <a:ext cx="120015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11</a:t>
            </a:r>
            <a:r>
              <a:rPr lang="en-US" sz="1800" b="1"/>
              <a:t>(1535)</a:t>
            </a:r>
          </a:p>
        </p:txBody>
      </p:sp>
      <p:sp>
        <p:nvSpPr>
          <p:cNvPr id="79881" name="TextBox 9"/>
          <p:cNvSpPr txBox="1">
            <a:spLocks noChangeArrowheads="1"/>
          </p:cNvSpPr>
          <p:nvPr/>
        </p:nvSpPr>
        <p:spPr bwMode="auto">
          <a:xfrm>
            <a:off x="7310438" y="4102100"/>
            <a:ext cx="1200150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11</a:t>
            </a:r>
            <a:r>
              <a:rPr lang="en-US" sz="1800" b="1"/>
              <a:t>(1650)</a:t>
            </a:r>
          </a:p>
        </p:txBody>
      </p:sp>
      <p:sp>
        <p:nvSpPr>
          <p:cNvPr id="79882" name="Rectangle 4"/>
          <p:cNvSpPr>
            <a:spLocks noChangeArrowheads="1"/>
          </p:cNvSpPr>
          <p:nvPr/>
        </p:nvSpPr>
        <p:spPr bwMode="auto">
          <a:xfrm>
            <a:off x="123825" y="1417638"/>
            <a:ext cx="171450" cy="185737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-63500" y="1511300"/>
            <a:ext cx="547688" cy="158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0375" y="1325563"/>
            <a:ext cx="21002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6"/>
                </a:solidFill>
              </a:rPr>
              <a:t>N</a:t>
            </a:r>
            <a:r>
              <a:rPr lang="en-US" sz="2000" b="1" dirty="0" err="1">
                <a:solidFill>
                  <a:schemeClr val="accent6"/>
                </a:solidFill>
                <a:latin typeface="Symbol" pitchFamily="18" charset="2"/>
              </a:rPr>
              <a:t>pp</a:t>
            </a:r>
            <a:r>
              <a:rPr lang="en-US" sz="2000" b="1" dirty="0">
                <a:solidFill>
                  <a:schemeClr val="accent6"/>
                </a:solidFill>
                <a:latin typeface="Symbol" pitchFamily="18" charset="2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+mn-lt"/>
              </a:rPr>
              <a:t>preliminary</a:t>
            </a:r>
          </a:p>
        </p:txBody>
      </p:sp>
      <p:sp>
        <p:nvSpPr>
          <p:cNvPr id="79885" name="Oval 18"/>
          <p:cNvSpPr>
            <a:spLocks noChangeArrowheads="1"/>
          </p:cNvSpPr>
          <p:nvPr/>
        </p:nvSpPr>
        <p:spPr bwMode="auto">
          <a:xfrm>
            <a:off x="128588" y="2020888"/>
            <a:ext cx="171450" cy="1714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-61912" y="2108200"/>
            <a:ext cx="547688" cy="158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887" name="TextBox 20"/>
          <p:cNvSpPr txBox="1">
            <a:spLocks noChangeArrowheads="1"/>
          </p:cNvSpPr>
          <p:nvPr/>
        </p:nvSpPr>
        <p:spPr bwMode="auto">
          <a:xfrm>
            <a:off x="544513" y="1790700"/>
            <a:ext cx="57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  <a:r>
              <a:rPr lang="en-US" sz="2400" b="1">
                <a:solidFill>
                  <a:srgbClr val="FF0000"/>
                </a:solidFill>
                <a:latin typeface="Symbol" pitchFamily="18" charset="2"/>
              </a:rPr>
              <a:t>p</a:t>
            </a:r>
          </a:p>
        </p:txBody>
      </p:sp>
      <p:sp>
        <p:nvSpPr>
          <p:cNvPr id="79888" name="TextBox 21"/>
          <p:cNvSpPr txBox="1">
            <a:spLocks noChangeArrowheads="1"/>
          </p:cNvSpPr>
          <p:nvPr/>
        </p:nvSpPr>
        <p:spPr bwMode="auto">
          <a:xfrm>
            <a:off x="38100" y="2771775"/>
            <a:ext cx="228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Light front models: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128588" y="3713163"/>
            <a:ext cx="495300" cy="1587"/>
          </a:xfrm>
          <a:prstGeom prst="line">
            <a:avLst/>
          </a:prstGeom>
          <a:ln w="2222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890" name="TextBox 27"/>
          <p:cNvSpPr txBox="1">
            <a:spLocks noChangeArrowheads="1"/>
          </p:cNvSpPr>
          <p:nvPr/>
        </p:nvSpPr>
        <p:spPr bwMode="auto">
          <a:xfrm>
            <a:off x="842963" y="3114675"/>
            <a:ext cx="2600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S.Capstick:</a:t>
            </a:r>
          </a:p>
          <a:p>
            <a:r>
              <a:rPr lang="en-US" sz="1800" b="1">
                <a:solidFill>
                  <a:srgbClr val="FF0000"/>
                </a:solidFill>
              </a:rPr>
              <a:t>each N* state is described by single h.o. 3q configuration  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123825" y="5443538"/>
            <a:ext cx="495300" cy="1587"/>
          </a:xfrm>
          <a:prstGeom prst="line">
            <a:avLst/>
          </a:prstGeom>
          <a:ln w="222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892" name="TextBox 29"/>
          <p:cNvSpPr txBox="1">
            <a:spLocks noChangeArrowheads="1"/>
          </p:cNvSpPr>
          <p:nvPr/>
        </p:nvSpPr>
        <p:spPr bwMode="auto">
          <a:xfrm>
            <a:off x="623888" y="4706938"/>
            <a:ext cx="2590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S.Simula:</a:t>
            </a:r>
          </a:p>
          <a:p>
            <a:r>
              <a:rPr lang="en-US" sz="1800" b="1"/>
              <a:t>Mass operator is diagonalized, utilizing a large h.o. basis for 3q configurations</a:t>
            </a:r>
          </a:p>
        </p:txBody>
      </p:sp>
      <p:pic>
        <p:nvPicPr>
          <p:cNvPr id="79893" name="Picture 23" descr="d13_1520_a12_qkm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738" y="1214438"/>
            <a:ext cx="2728912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4" name="Picture 24" descr="d13_1520_a32_qkm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9338" y="1274763"/>
            <a:ext cx="26860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7"/>
          <p:cNvSpPr>
            <a:spLocks noChangeShapeType="1"/>
          </p:cNvSpPr>
          <p:nvPr/>
        </p:nvSpPr>
        <p:spPr bwMode="auto">
          <a:xfrm>
            <a:off x="0" y="9715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8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/>
          <a:lstStyle/>
          <a:p>
            <a:r>
              <a:rPr lang="en-US" sz="2000" smtClean="0">
                <a:solidFill>
                  <a:srgbClr val="FF0000"/>
                </a:solidFill>
              </a:rPr>
              <a:t>Electrocouplings of [70,1-] SU</a:t>
            </a:r>
            <a:r>
              <a:rPr lang="en-US" sz="2000" baseline="-25000" smtClean="0">
                <a:solidFill>
                  <a:srgbClr val="FF0000"/>
                </a:solidFill>
              </a:rPr>
              <a:t>sf</a:t>
            </a:r>
            <a:r>
              <a:rPr lang="en-US" sz="2000" smtClean="0">
                <a:solidFill>
                  <a:srgbClr val="FF0000"/>
                </a:solidFill>
              </a:rPr>
              <a:t>(6)-plet states from 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p/</a:t>
            </a:r>
            <a:r>
              <a:rPr lang="en-US" sz="2000" smtClean="0">
                <a:solidFill>
                  <a:srgbClr val="FF0000"/>
                </a:solidFill>
              </a:rPr>
              <a:t>N</a:t>
            </a:r>
            <a:r>
              <a:rPr lang="en-US" sz="2000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000" smtClean="0">
                <a:solidFill>
                  <a:srgbClr val="FF0000"/>
                </a:solidFill>
              </a:rPr>
              <a:t> CLAS data in comparison with quark model expectations</a:t>
            </a:r>
          </a:p>
        </p:txBody>
      </p:sp>
      <p:pic>
        <p:nvPicPr>
          <p:cNvPr id="80900" name="Picture 5" descr="s31_1620_a12_qkm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97155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Box 13"/>
          <p:cNvSpPr txBox="1">
            <a:spLocks noChangeArrowheads="1"/>
          </p:cNvSpPr>
          <p:nvPr/>
        </p:nvSpPr>
        <p:spPr bwMode="auto">
          <a:xfrm>
            <a:off x="6719888" y="1614488"/>
            <a:ext cx="12001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</a:t>
            </a:r>
            <a:r>
              <a:rPr lang="en-US" sz="1800" b="1" baseline="-25000"/>
              <a:t>31</a:t>
            </a:r>
            <a:r>
              <a:rPr lang="en-US" sz="1800" b="1"/>
              <a:t>(1620)</a:t>
            </a:r>
          </a:p>
        </p:txBody>
      </p:sp>
      <p:sp>
        <p:nvSpPr>
          <p:cNvPr id="80902" name="TextBox 8"/>
          <p:cNvSpPr txBox="1">
            <a:spLocks noChangeArrowheads="1"/>
          </p:cNvSpPr>
          <p:nvPr/>
        </p:nvSpPr>
        <p:spPr bwMode="auto">
          <a:xfrm>
            <a:off x="242888" y="1328738"/>
            <a:ext cx="47005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The CLAS data on N* electrocouplings are better described accounting for 3q configuration mixing, showing importance of this effect in the N* structure</a:t>
            </a:r>
            <a:r>
              <a:rPr lang="en-US" sz="1800"/>
              <a:t>.</a:t>
            </a:r>
          </a:p>
          <a:p>
            <a:endParaRPr lang="en-US" sz="1800"/>
          </a:p>
          <a:p>
            <a:r>
              <a:rPr lang="en-US" sz="1800" b="1"/>
              <a:t>Remaining shortcomings may be related to more complex qq interactions than OGE, utilized in S.Simula model. </a:t>
            </a:r>
          </a:p>
        </p:txBody>
      </p:sp>
      <p:sp>
        <p:nvSpPr>
          <p:cNvPr id="80903" name="TextBox 9"/>
          <p:cNvSpPr txBox="1">
            <a:spLocks noChangeArrowheads="1"/>
          </p:cNvSpPr>
          <p:nvPr/>
        </p:nvSpPr>
        <p:spPr bwMode="auto">
          <a:xfrm>
            <a:off x="457200" y="4714875"/>
            <a:ext cx="83010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First information on electrocouplings of [70,1-]-plet and several other N*’s N*  states, determined from the CLAS N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800" b="1">
                <a:solidFill>
                  <a:srgbClr val="FF0000"/>
                </a:solidFill>
              </a:rPr>
              <a:t>/N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800" b="1">
                <a:solidFill>
                  <a:srgbClr val="FF0000"/>
                </a:solidFill>
              </a:rPr>
              <a:t> data, open up a promising opportunity to explore binding potential and qq interaction based on the fit of all available N* electrocouplings combined within the framework of quark models and taking into account MB cloud.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1" name="Content Placeholder 16" descr="5c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" y="1417638"/>
            <a:ext cx="5957888" cy="4040187"/>
          </a:xfrm>
        </p:spPr>
      </p:pic>
      <p:sp>
        <p:nvSpPr>
          <p:cNvPr id="73732" name="TextBox 451"/>
          <p:cNvSpPr txBox="1">
            <a:spLocks noChangeArrowheads="1"/>
          </p:cNvSpPr>
          <p:nvPr/>
        </p:nvSpPr>
        <p:spPr bwMode="auto">
          <a:xfrm>
            <a:off x="6254750" y="3860800"/>
            <a:ext cx="136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Q</a:t>
            </a:r>
            <a:r>
              <a:rPr lang="en-US" sz="1600" b="1" baseline="30000"/>
              <a:t>2</a:t>
            </a:r>
            <a:r>
              <a:rPr lang="en-US" sz="1600" b="1"/>
              <a:t>=3.9 GeV</a:t>
            </a:r>
            <a:r>
              <a:rPr lang="en-US" sz="1600" b="1" baseline="30000"/>
              <a:t>2</a:t>
            </a:r>
          </a:p>
        </p:txBody>
      </p:sp>
      <p:sp>
        <p:nvSpPr>
          <p:cNvPr id="73733" name="TextBox 451"/>
          <p:cNvSpPr txBox="1">
            <a:spLocks noChangeArrowheads="1"/>
          </p:cNvSpPr>
          <p:nvPr/>
        </p:nvSpPr>
        <p:spPr bwMode="auto">
          <a:xfrm>
            <a:off x="6230938" y="4271963"/>
            <a:ext cx="136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Q</a:t>
            </a:r>
            <a:r>
              <a:rPr lang="en-US" sz="1600" b="1" baseline="30000"/>
              <a:t>2</a:t>
            </a:r>
            <a:r>
              <a:rPr lang="en-US" sz="1600" b="1"/>
              <a:t>=4.6 GeV</a:t>
            </a:r>
            <a:r>
              <a:rPr lang="en-US" sz="1600" b="1" baseline="30000"/>
              <a:t>2</a:t>
            </a:r>
          </a:p>
        </p:txBody>
      </p:sp>
      <p:sp>
        <p:nvSpPr>
          <p:cNvPr id="73734" name="TextBox 451"/>
          <p:cNvSpPr txBox="1">
            <a:spLocks noChangeArrowheads="1"/>
          </p:cNvSpPr>
          <p:nvPr/>
        </p:nvSpPr>
        <p:spPr bwMode="auto">
          <a:xfrm>
            <a:off x="6230938" y="2949575"/>
            <a:ext cx="136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Q</a:t>
            </a:r>
            <a:r>
              <a:rPr lang="en-US" sz="1600" b="1" baseline="30000"/>
              <a:t>2</a:t>
            </a:r>
            <a:r>
              <a:rPr lang="en-US" sz="1600" b="1"/>
              <a:t>=2.7 GeV</a:t>
            </a:r>
            <a:r>
              <a:rPr lang="en-US" sz="1600" b="1" baseline="30000"/>
              <a:t>2</a:t>
            </a:r>
          </a:p>
        </p:txBody>
      </p:sp>
      <p:sp>
        <p:nvSpPr>
          <p:cNvPr id="73735" name="TextBox 451"/>
          <p:cNvSpPr txBox="1">
            <a:spLocks noChangeArrowheads="1"/>
          </p:cNvSpPr>
          <p:nvPr/>
        </p:nvSpPr>
        <p:spPr bwMode="auto">
          <a:xfrm>
            <a:off x="6254750" y="3454400"/>
            <a:ext cx="1363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/>
              <a:t>Q</a:t>
            </a:r>
            <a:r>
              <a:rPr lang="en-US" sz="1600" b="1" baseline="30000"/>
              <a:t>2</a:t>
            </a:r>
            <a:r>
              <a:rPr lang="en-US" sz="1600" b="1"/>
              <a:t>=3.3 GeV</a:t>
            </a:r>
            <a:r>
              <a:rPr lang="en-US" sz="1600" b="1" baseline="30000"/>
              <a:t>2</a:t>
            </a:r>
          </a:p>
        </p:txBody>
      </p:sp>
      <p:sp>
        <p:nvSpPr>
          <p:cNvPr id="73736" name="TextBox 16"/>
          <p:cNvSpPr txBox="1">
            <a:spLocks noChangeArrowheads="1"/>
          </p:cNvSpPr>
          <p:nvPr/>
        </p:nvSpPr>
        <p:spPr bwMode="auto">
          <a:xfrm>
            <a:off x="1935163" y="5260975"/>
            <a:ext cx="1274762" cy="6461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D13(1520)</a:t>
            </a:r>
          </a:p>
          <a:p>
            <a:r>
              <a:rPr lang="en-US" sz="1800" b="1">
                <a:solidFill>
                  <a:schemeClr val="accent2"/>
                </a:solidFill>
              </a:rPr>
              <a:t>P11(1440)</a:t>
            </a:r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2495550" y="4727575"/>
            <a:ext cx="241300" cy="430213"/>
          </a:xfrm>
          <a:prstGeom prst="upArrow">
            <a:avLst>
              <a:gd name="adj1" fmla="val 50000"/>
              <a:gd name="adj2" fmla="val 44572"/>
            </a:avLst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TextBox 17"/>
          <p:cNvSpPr txBox="1">
            <a:spLocks noChangeArrowheads="1"/>
          </p:cNvSpPr>
          <p:nvPr/>
        </p:nvSpPr>
        <p:spPr bwMode="auto">
          <a:xfrm>
            <a:off x="4114800" y="5583238"/>
            <a:ext cx="2614613" cy="647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D33(1700),P13(1720)</a:t>
            </a:r>
          </a:p>
          <a:p>
            <a:r>
              <a:rPr lang="en-US" sz="1800" b="1">
                <a:solidFill>
                  <a:schemeClr val="accent2"/>
                </a:solidFill>
              </a:rPr>
              <a:t>3/2</a:t>
            </a:r>
            <a:r>
              <a:rPr lang="en-US" sz="1800" b="1" baseline="30000">
                <a:solidFill>
                  <a:schemeClr val="accent2"/>
                </a:solidFill>
              </a:rPr>
              <a:t>+</a:t>
            </a:r>
            <a:r>
              <a:rPr lang="en-US" sz="1800" b="1">
                <a:solidFill>
                  <a:schemeClr val="accent2"/>
                </a:solidFill>
              </a:rPr>
              <a:t>(1725),F15(1685)</a:t>
            </a:r>
          </a:p>
        </p:txBody>
      </p:sp>
      <p:sp>
        <p:nvSpPr>
          <p:cNvPr id="73739" name="Line 7"/>
          <p:cNvSpPr>
            <a:spLocks noChangeShapeType="1"/>
          </p:cNvSpPr>
          <p:nvPr/>
        </p:nvSpPr>
        <p:spPr bwMode="auto">
          <a:xfrm>
            <a:off x="0" y="47466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40" name="Rectangle 14"/>
          <p:cNvSpPr>
            <a:spLocks noChangeArrowheads="1"/>
          </p:cNvSpPr>
          <p:nvPr/>
        </p:nvSpPr>
        <p:spPr bwMode="auto">
          <a:xfrm>
            <a:off x="771525" y="74613"/>
            <a:ext cx="791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Fully integrated </a:t>
            </a: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0000"/>
                </a:solidFill>
              </a:rPr>
              <a:t>p</a:t>
            </a:r>
            <a:r>
              <a:rPr lang="en-US" sz="2000">
                <a:solidFill>
                  <a:srgbClr val="FF0000"/>
                </a:solidFill>
                <a:cs typeface="Arial" pitchFamily="34" charset="0"/>
              </a:rPr>
              <a:t>→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sz="2000" b="1" baseline="30000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en-US" sz="2000" b="1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sz="2000" b="1" baseline="3000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en-US" sz="2000">
                <a:solidFill>
                  <a:srgbClr val="FF0000"/>
                </a:solidFill>
                <a:cs typeface="Arial" pitchFamily="34" charset="0"/>
              </a:rPr>
              <a:t>p</a:t>
            </a:r>
            <a:r>
              <a:rPr lang="en-US" sz="2000">
                <a:solidFill>
                  <a:srgbClr val="FF0000"/>
                </a:solidFill>
              </a:rPr>
              <a:t> cross sections at 2.0&lt;Q</a:t>
            </a:r>
            <a:r>
              <a:rPr lang="en-US" sz="2000" b="1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&lt;5.0 GeV</a:t>
            </a:r>
            <a:r>
              <a:rPr lang="en-US" sz="2000" b="1" baseline="30000">
                <a:solidFill>
                  <a:srgbClr val="FF0000"/>
                </a:solidFill>
              </a:rPr>
              <a:t>2</a:t>
            </a:r>
            <a:endParaRPr lang="en-US" sz="2000" b="1" baseline="30000"/>
          </a:p>
        </p:txBody>
      </p:sp>
      <p:sp>
        <p:nvSpPr>
          <p:cNvPr id="73741" name="AutoShape 10"/>
          <p:cNvSpPr>
            <a:spLocks noChangeArrowheads="1"/>
          </p:cNvSpPr>
          <p:nvPr/>
        </p:nvSpPr>
        <p:spPr bwMode="auto">
          <a:xfrm>
            <a:off x="3886200" y="4440238"/>
            <a:ext cx="241300" cy="1435100"/>
          </a:xfrm>
          <a:prstGeom prst="upArrow">
            <a:avLst>
              <a:gd name="adj1" fmla="val 50000"/>
              <a:gd name="adj2" fmla="val 148684"/>
            </a:avLst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TextBox 16"/>
          <p:cNvSpPr txBox="1">
            <a:spLocks noChangeArrowheads="1"/>
          </p:cNvSpPr>
          <p:nvPr/>
        </p:nvSpPr>
        <p:spPr bwMode="auto">
          <a:xfrm>
            <a:off x="457200" y="474663"/>
            <a:ext cx="7843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Resonant structures are clearly seen in entire Q</a:t>
            </a:r>
            <a:r>
              <a:rPr lang="en-US" sz="2000" baseline="30000"/>
              <a:t>2</a:t>
            </a:r>
            <a:r>
              <a:rPr lang="en-US" sz="2000"/>
              <a:t> area covered by CLAS detector with 5.75 GeVe</a:t>
            </a:r>
            <a:r>
              <a:rPr lang="en-US" sz="2000" baseline="30000"/>
              <a:t>-</a:t>
            </a:r>
            <a:r>
              <a:rPr lang="en-US" sz="2000"/>
              <a:t> beam. The structure at W~1.7 GeV becomes dominant as Q</a:t>
            </a:r>
            <a:r>
              <a:rPr lang="en-US" sz="2000" b="1" baseline="30000"/>
              <a:t>2</a:t>
            </a:r>
            <a:r>
              <a:rPr lang="en-US" sz="2000"/>
              <a:t> increases </a:t>
            </a:r>
          </a:p>
        </p:txBody>
      </p:sp>
      <p:sp>
        <p:nvSpPr>
          <p:cNvPr id="73743" name="TextBox 17"/>
          <p:cNvSpPr txBox="1">
            <a:spLocks noChangeArrowheads="1"/>
          </p:cNvSpPr>
          <p:nvPr/>
        </p:nvSpPr>
        <p:spPr bwMode="auto">
          <a:xfrm rot="-2122964">
            <a:off x="528638" y="2513013"/>
            <a:ext cx="3209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Californian FB" pitchFamily="18" charset="0"/>
              </a:rPr>
              <a:t>CLAS Preliminary</a:t>
            </a:r>
          </a:p>
        </p:txBody>
      </p:sp>
      <p:sp>
        <p:nvSpPr>
          <p:cNvPr id="73744" name="TextBox 451"/>
          <p:cNvSpPr txBox="1">
            <a:spLocks noChangeArrowheads="1"/>
          </p:cNvSpPr>
          <p:nvPr/>
        </p:nvSpPr>
        <p:spPr bwMode="auto">
          <a:xfrm>
            <a:off x="6230938" y="2263775"/>
            <a:ext cx="136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Q</a:t>
            </a:r>
            <a:r>
              <a:rPr lang="en-US" sz="1600" b="1" baseline="30000"/>
              <a:t>2</a:t>
            </a:r>
            <a:r>
              <a:rPr lang="en-US" sz="1600" b="1"/>
              <a:t>=2.4 GeV</a:t>
            </a:r>
            <a:r>
              <a:rPr lang="en-US" sz="1600" b="1" baseline="3000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25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Comparison between the CLAS and MAID results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p11_a12_clas_maid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225" y="1207479"/>
            <a:ext cx="4406175" cy="4564856"/>
          </a:xfrm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0" y="942975"/>
            <a:ext cx="9144000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p11_s12_clas_maid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0551" y="1207479"/>
            <a:ext cx="4286249" cy="4564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8649" y="1007424"/>
            <a:ext cx="1273233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</a:t>
            </a:r>
            <a:r>
              <a:rPr lang="en-US" sz="2000" b="1" baseline="-25000" dirty="0" smtClean="0"/>
              <a:t>11</a:t>
            </a:r>
            <a:r>
              <a:rPr lang="en-US" sz="2000" b="1" dirty="0" smtClean="0"/>
              <a:t>(1440)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36808" y="4457700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 smtClean="0"/>
              <a:t>1/2</a:t>
            </a:r>
            <a:endParaRPr lang="en-US" sz="24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955048" y="2190750"/>
            <a:ext cx="67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b="1" baseline="-25000" dirty="0" smtClean="0"/>
              <a:t>1/2</a:t>
            </a:r>
            <a:endParaRPr lang="en-US" sz="2400" b="1" baseline="-25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887413" y="5988367"/>
            <a:ext cx="547687" cy="1587"/>
          </a:xfrm>
          <a:prstGeom prst="line">
            <a:avLst/>
          </a:prstGeom>
          <a:ln w="412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 bwMode="auto">
          <a:xfrm>
            <a:off x="1007110" y="5876925"/>
            <a:ext cx="274320" cy="18288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4762185" y="6045385"/>
            <a:ext cx="547687" cy="1587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 bwMode="auto">
          <a:xfrm>
            <a:off x="4881882" y="5933943"/>
            <a:ext cx="274320" cy="18288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3547" y="585975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MAID07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9419" y="586289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MAID08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925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Comparison between the CLAS and MAID results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0" y="942975"/>
            <a:ext cx="9144000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95087" y="1007424"/>
            <a:ext cx="1300357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</a:t>
            </a:r>
            <a:r>
              <a:rPr lang="en-US" sz="2000" b="1" baseline="-25000" dirty="0" smtClean="0"/>
              <a:t>13</a:t>
            </a:r>
            <a:r>
              <a:rPr lang="en-US" sz="2000" b="1" dirty="0" smtClean="0"/>
              <a:t>(1520)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03547" y="3143250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 smtClean="0"/>
              <a:t>1/2</a:t>
            </a:r>
            <a:endParaRPr lang="en-US" sz="24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955048" y="1959917"/>
            <a:ext cx="67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</a:t>
            </a:r>
            <a:r>
              <a:rPr lang="en-US" sz="2400" b="1" baseline="-25000" dirty="0" smtClean="0"/>
              <a:t>1/2</a:t>
            </a:r>
            <a:endParaRPr lang="en-US" sz="2400" b="1" baseline="-25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887413" y="5988367"/>
            <a:ext cx="547687" cy="1587"/>
          </a:xfrm>
          <a:prstGeom prst="line">
            <a:avLst/>
          </a:prstGeom>
          <a:ln w="412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 bwMode="auto">
          <a:xfrm>
            <a:off x="1007110" y="5876925"/>
            <a:ext cx="274320" cy="182880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4762185" y="6045385"/>
            <a:ext cx="547687" cy="1587"/>
          </a:xfrm>
          <a:prstGeom prst="line">
            <a:avLst/>
          </a:prstGeom>
          <a:ln w="412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 bwMode="auto">
          <a:xfrm>
            <a:off x="4881882" y="5933943"/>
            <a:ext cx="274320" cy="18288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3547" y="585975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MAID07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9419" y="5862894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MAID08</a:t>
            </a:r>
            <a:endParaRPr lang="en-US" sz="2000" b="1" dirty="0"/>
          </a:p>
        </p:txBody>
      </p:sp>
      <p:pic>
        <p:nvPicPr>
          <p:cNvPr id="17" name="Content Placeholder 16" descr="d13_a12_clas_maid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07535"/>
            <a:ext cx="3273785" cy="3485318"/>
          </a:xfrm>
        </p:spPr>
      </p:pic>
      <p:pic>
        <p:nvPicPr>
          <p:cNvPr id="18" name="Picture 17" descr="d13_a32_clas_maid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6185" y="1407534"/>
            <a:ext cx="3098060" cy="34853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97880" y="2112317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baseline="-25000" dirty="0" smtClean="0"/>
              <a:t>3/2</a:t>
            </a:r>
            <a:endParaRPr lang="en-US" sz="2400" b="1" baseline="-25000" dirty="0"/>
          </a:p>
        </p:txBody>
      </p:sp>
      <p:pic>
        <p:nvPicPr>
          <p:cNvPr id="21" name="Picture 20" descr="d13_s12_clas_maid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9419" y="1447800"/>
            <a:ext cx="3062268" cy="34450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newlogo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2" descr="Portrait"/>
          <p:cNvPicPr>
            <a:picLocks noGrp="1" noChangeArrowheads="1"/>
          </p:cNvPicPr>
          <p:nvPr>
            <p:ph type="body" idx="1"/>
          </p:nvPr>
        </p:nvPicPr>
        <p:blipFill>
          <a:blip r:embed="rId4" cstate="print"/>
          <a:srcRect l="5721" t="7076" r="3488" b="2831"/>
          <a:stretch>
            <a:fillRect/>
          </a:stretch>
        </p:blipFill>
        <p:spPr>
          <a:xfrm>
            <a:off x="4829574" y="1579726"/>
            <a:ext cx="4164801" cy="4162817"/>
          </a:xfrm>
          <a:noFill/>
        </p:spPr>
      </p:pic>
      <p:sp>
        <p:nvSpPr>
          <p:cNvPr id="75780" name="Line 4"/>
          <p:cNvSpPr>
            <a:spLocks noChangeShapeType="1"/>
          </p:cNvSpPr>
          <p:nvPr/>
        </p:nvSpPr>
        <p:spPr bwMode="auto">
          <a:xfrm flipV="1">
            <a:off x="6089904" y="2544763"/>
            <a:ext cx="0" cy="3632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 flipV="1">
            <a:off x="6720840" y="2905125"/>
            <a:ext cx="0" cy="32067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V="1">
            <a:off x="7132320" y="2926080"/>
            <a:ext cx="0" cy="3136900"/>
          </a:xfrm>
          <a:prstGeom prst="line">
            <a:avLst/>
          </a:prstGeom>
          <a:noFill/>
          <a:ln w="9525">
            <a:solidFill>
              <a:srgbClr val="A7EF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V="1">
            <a:off x="7223760" y="4206240"/>
            <a:ext cx="0" cy="163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5784" name="Text Box 14"/>
          <p:cNvSpPr txBox="1">
            <a:spLocks noChangeArrowheads="1"/>
          </p:cNvSpPr>
          <p:nvPr/>
        </p:nvSpPr>
        <p:spPr bwMode="auto">
          <a:xfrm>
            <a:off x="4810694" y="862013"/>
            <a:ext cx="4312399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/>
              <a:t>CLAS data on </a:t>
            </a:r>
            <a:r>
              <a:rPr lang="en-US" sz="1600" b="1" dirty="0" smtClean="0"/>
              <a:t>yields of various meson </a:t>
            </a:r>
          </a:p>
          <a:p>
            <a:pPr algn="l"/>
            <a:r>
              <a:rPr lang="en-US" sz="1600" b="1" dirty="0" err="1" smtClean="0"/>
              <a:t>electroproduction</a:t>
            </a:r>
            <a:r>
              <a:rPr lang="en-US" sz="1600" b="1" dirty="0" smtClean="0"/>
              <a:t> </a:t>
            </a:r>
            <a:r>
              <a:rPr lang="en-US" sz="1600" b="1" dirty="0"/>
              <a:t> </a:t>
            </a:r>
            <a:r>
              <a:rPr lang="en-US" sz="1600" b="1" dirty="0" smtClean="0"/>
              <a:t>channels (Q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&lt;4.0 GeV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5785" name="Line 15"/>
          <p:cNvSpPr>
            <a:spLocks noChangeShapeType="1"/>
          </p:cNvSpPr>
          <p:nvPr/>
        </p:nvSpPr>
        <p:spPr bwMode="auto">
          <a:xfrm flipV="1">
            <a:off x="22225" y="862013"/>
            <a:ext cx="9144000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6" name="Line 17"/>
          <p:cNvSpPr>
            <a:spLocks noChangeShapeType="1"/>
          </p:cNvSpPr>
          <p:nvPr/>
        </p:nvSpPr>
        <p:spPr bwMode="auto">
          <a:xfrm flipH="1" flipV="1">
            <a:off x="2705100" y="2965450"/>
            <a:ext cx="25400" cy="31369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7" name="Rectangle 20"/>
          <p:cNvSpPr>
            <a:spLocks noGrp="1" noChangeArrowheads="1"/>
          </p:cNvSpPr>
          <p:nvPr>
            <p:ph type="title"/>
          </p:nvPr>
        </p:nvSpPr>
        <p:spPr>
          <a:xfrm>
            <a:off x="-74725" y="0"/>
            <a:ext cx="9144000" cy="8636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Evidence from data for a key role of </a:t>
            </a:r>
            <a:r>
              <a:rPr lang="en-US" sz="2400" b="1" dirty="0" err="1" smtClean="0">
                <a:solidFill>
                  <a:srgbClr val="FF0000"/>
                </a:solidFill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  <a:r>
              <a:rPr lang="en-US" sz="2400" b="1" dirty="0" err="1" smtClean="0">
                <a:solidFill>
                  <a:srgbClr val="FF0000"/>
                </a:solidFill>
              </a:rPr>
              <a:t>N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2400" b="1" dirty="0" smtClean="0">
                <a:solidFill>
                  <a:srgbClr val="FF0000"/>
                </a:solidFill>
              </a:rPr>
              <a:t> exclusive channels  in meson </a:t>
            </a:r>
            <a:r>
              <a:rPr lang="en-US" sz="2400" b="1" dirty="0" err="1" smtClean="0">
                <a:solidFill>
                  <a:srgbClr val="FF0000"/>
                </a:solidFill>
              </a:rPr>
              <a:t>electroproduction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5789" name="Text Box 22"/>
          <p:cNvSpPr txBox="1">
            <a:spLocks noChangeArrowheads="1"/>
          </p:cNvSpPr>
          <p:nvPr/>
        </p:nvSpPr>
        <p:spPr bwMode="auto">
          <a:xfrm>
            <a:off x="4612692" y="5942598"/>
            <a:ext cx="43396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N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sz="1400" b="1" dirty="0" err="1" smtClean="0">
                <a:solidFill>
                  <a:srgbClr val="FF0000"/>
                </a:solidFill>
              </a:rPr>
              <a:t>N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channels are major </a:t>
            </a:r>
            <a:r>
              <a:rPr lang="en-US" sz="1400" b="1" dirty="0" smtClean="0">
                <a:solidFill>
                  <a:srgbClr val="FF0000"/>
                </a:solidFill>
              </a:rPr>
              <a:t>contributors to photo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electro and </a:t>
            </a:r>
            <a:r>
              <a:rPr lang="en-US" sz="1400" b="1" dirty="0" err="1" smtClean="0">
                <a:solidFill>
                  <a:srgbClr val="FF0000"/>
                </a:solidFill>
              </a:rPr>
              <a:t>hadro</a:t>
            </a:r>
            <a:r>
              <a:rPr lang="en-US" sz="1400" b="1" dirty="0" smtClean="0">
                <a:solidFill>
                  <a:srgbClr val="FF0000"/>
                </a:solidFill>
              </a:rPr>
              <a:t> production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58487" name="Text Box 23"/>
          <p:cNvSpPr txBox="1">
            <a:spLocks noChangeArrowheads="1"/>
          </p:cNvSpPr>
          <p:nvPr/>
        </p:nvSpPr>
        <p:spPr bwMode="auto">
          <a:xfrm>
            <a:off x="198002" y="5742543"/>
            <a:ext cx="461269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b="1" dirty="0" err="1" smtClean="0">
                <a:solidFill>
                  <a:srgbClr val="FF0000"/>
                </a:solidFill>
              </a:rPr>
              <a:t>N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sz="1400" b="1" dirty="0" err="1" smtClean="0">
                <a:solidFill>
                  <a:srgbClr val="FF0000"/>
                </a:solidFill>
              </a:rPr>
              <a:t>N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400" b="1" dirty="0" smtClean="0">
                <a:solidFill>
                  <a:srgbClr val="FF0000"/>
                </a:solidFill>
              </a:rPr>
              <a:t>  channels </a:t>
            </a:r>
            <a:r>
              <a:rPr lang="en-US" sz="1400" b="1" dirty="0">
                <a:solidFill>
                  <a:srgbClr val="FF0000"/>
                </a:solidFill>
              </a:rPr>
              <a:t>are strongly coupled by FSI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</a:p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N* analyses  require  coupled channel approaches, that account  for  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MB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↔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MMB &amp; MMB processes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958488" name="Picture 24" descr="hadr_s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979" y="1726333"/>
            <a:ext cx="4664646" cy="362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8489" name="Text Box 25"/>
          <p:cNvSpPr txBox="1">
            <a:spLocks noChangeArrowheads="1"/>
          </p:cNvSpPr>
          <p:nvPr/>
        </p:nvSpPr>
        <p:spPr bwMode="auto">
          <a:xfrm>
            <a:off x="3897312" y="5355213"/>
            <a:ext cx="9763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W (</a:t>
            </a:r>
            <a:r>
              <a:rPr lang="en-US" sz="1600" b="1" dirty="0" err="1"/>
              <a:t>GeV</a:t>
            </a:r>
            <a:r>
              <a:rPr lang="en-US" sz="1600" b="1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151" y="1023032"/>
            <a:ext cx="4174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Cross sections of exclusive </a:t>
            </a:r>
            <a:r>
              <a:rPr lang="en-US" sz="1600" b="1" dirty="0" err="1" smtClean="0"/>
              <a:t>N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dirty="0" smtClean="0"/>
              <a:t> reactions</a:t>
            </a:r>
            <a:endParaRPr lang="en-US" sz="1600" b="1" dirty="0" smtClean="0"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5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87" grpId="0"/>
      <p:bldP spid="9584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153400" cy="6731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Summary of the CLAS data on </a:t>
            </a:r>
            <a:r>
              <a:rPr lang="en-US" sz="2000" dirty="0" err="1" smtClean="0">
                <a:solidFill>
                  <a:srgbClr val="FF0000"/>
                </a:solidFill>
                <a:ea typeface="MS PGothic" pitchFamily="34" charset="-128"/>
              </a:rPr>
              <a:t>N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  <a:ea typeface="MS PGothic" pitchFamily="34" charset="-128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a typeface="MS PGothic" pitchFamily="34" charset="-128"/>
              </a:rPr>
              <a:t>electroproduction</a:t>
            </a:r>
            <a:r>
              <a:rPr lang="en-US" sz="2000" dirty="0" smtClean="0">
                <a:solidFill>
                  <a:srgbClr val="FF0000"/>
                </a:solidFill>
                <a:ea typeface="MS PGothic" pitchFamily="34" charset="-128"/>
              </a:rPr>
              <a:t> off protons</a:t>
            </a:r>
            <a:endParaRPr lang="en-US" sz="2000" baseline="30000" dirty="0" smtClean="0">
              <a:solidFill>
                <a:srgbClr val="FF0000"/>
              </a:solidFill>
              <a:ea typeface="MS PGothic" pitchFamily="34" charset="-128"/>
            </a:endParaRPr>
          </a:p>
        </p:txBody>
      </p:sp>
      <p:graphicFrame>
        <p:nvGraphicFramePr>
          <p:cNvPr id="1070" name="Group 46"/>
          <p:cNvGraphicFramePr>
            <a:graphicFrameLocks noGrp="1"/>
          </p:cNvGraphicFramePr>
          <p:nvPr/>
        </p:nvGraphicFramePr>
        <p:xfrm>
          <a:off x="183515" y="1334075"/>
          <a:ext cx="4937125" cy="4646296"/>
        </p:xfrm>
        <a:graphic>
          <a:graphicData uri="http://schemas.openxmlformats.org/drawingml/2006/table">
            <a:tbl>
              <a:tblPr/>
              <a:tblGrid>
                <a:gridCol w="1719263"/>
                <a:gridCol w="1573212"/>
                <a:gridCol w="1644650"/>
              </a:tblGrid>
              <a:tr h="884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Observables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area,  GeV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Number of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points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9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σ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dΩ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(π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0.16-1.45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3.0-6.0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39830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σ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dΩ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(π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Grande"/>
                        <a:cs typeface="Lucida Grande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0.25-0.60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1.7-4.3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30 849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Grande"/>
                        <a:cs typeface="Lucida Grande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0.25-0.65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3981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Grande"/>
                        <a:cs typeface="Lucida Grande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0.40-065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1.7 - 3.5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1730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3 535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Grande"/>
                          <a:cs typeface="Lucida Grande"/>
                        </a:rPr>
                        <a:t>)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0.25-0.61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425171" y="1600200"/>
          <a:ext cx="457200" cy="457200"/>
        </p:xfrm>
        <a:graphic>
          <a:graphicData uri="http://schemas.openxmlformats.org/presentationml/2006/ole">
            <p:oleObj spid="_x0000_s300034" name="Equation" r:id="rId3" imgW="6502400" imgH="7315200" progId="">
              <p:embed/>
            </p:oleObj>
          </a:graphicData>
        </a:graphic>
      </p:graphicFrame>
      <p:sp>
        <p:nvSpPr>
          <p:cNvPr id="1058" name="Text Box 57"/>
          <p:cNvSpPr txBox="1">
            <a:spLocks noChangeArrowheads="1"/>
          </p:cNvSpPr>
          <p:nvPr/>
        </p:nvSpPr>
        <p:spPr bwMode="auto">
          <a:xfrm>
            <a:off x="210608" y="749300"/>
            <a:ext cx="89311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600" b="1" dirty="0">
                <a:latin typeface="+mn-lt"/>
              </a:rPr>
              <a:t>Number of data points </a:t>
            </a:r>
            <a:r>
              <a:rPr lang="en-US" sz="1600" b="1" dirty="0" smtClean="0">
                <a:latin typeface="+mn-lt"/>
              </a:rPr>
              <a:t>&gt;116000</a:t>
            </a:r>
            <a:r>
              <a:rPr lang="en-US" sz="1600" b="1" dirty="0">
                <a:latin typeface="+mn-lt"/>
              </a:rPr>
              <a:t>, </a:t>
            </a:r>
            <a:r>
              <a:rPr lang="en-US" sz="1600" b="1" dirty="0" smtClean="0">
                <a:latin typeface="+mn-lt"/>
              </a:rPr>
              <a:t>W&lt;1.7 </a:t>
            </a:r>
            <a:r>
              <a:rPr lang="en-US" sz="1600" b="1" dirty="0" err="1" smtClean="0">
                <a:latin typeface="+mn-lt"/>
              </a:rPr>
              <a:t>GeV</a:t>
            </a:r>
            <a:r>
              <a:rPr lang="en-US" sz="1600" b="1" dirty="0" smtClean="0">
                <a:latin typeface="+mn-lt"/>
              </a:rPr>
              <a:t>, almost complete coverage of the final state phase space. </a:t>
            </a:r>
            <a:endParaRPr lang="en-US" sz="2400" b="1" dirty="0">
              <a:latin typeface="+mn-lt"/>
            </a:endParaRPr>
          </a:p>
        </p:txBody>
      </p:sp>
      <p:sp>
        <p:nvSpPr>
          <p:cNvPr id="1059" name="TextBox 7"/>
          <p:cNvSpPr txBox="1">
            <a:spLocks noChangeArrowheads="1"/>
          </p:cNvSpPr>
          <p:nvPr/>
        </p:nvSpPr>
        <p:spPr bwMode="auto">
          <a:xfrm>
            <a:off x="5526088" y="1219200"/>
            <a:ext cx="32369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lvl="1" indent="-53975" algn="ctr" defTabSz="625475" eaLnBrk="0" hangingPunct="0"/>
            <a:endParaRPr lang="en-US" sz="1800" dirty="0">
              <a:latin typeface="Comic Sans MS" pitchFamily="66" charset="0"/>
            </a:endParaRPr>
          </a:p>
          <a:p>
            <a:pPr algn="l" defTabSz="625475" eaLnBrk="0" hangingPunct="0"/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b="1" dirty="0" smtClean="0">
                <a:latin typeface="+mn-lt"/>
              </a:rPr>
              <a:t>Low Q</a:t>
            </a:r>
            <a:r>
              <a:rPr lang="en-US" sz="1600" b="1" baseline="30000" dirty="0" smtClean="0">
                <a:latin typeface="+mn-lt"/>
              </a:rPr>
              <a:t>2</a:t>
            </a:r>
            <a:r>
              <a:rPr lang="en-US" sz="1600" b="1" dirty="0" smtClean="0">
                <a:latin typeface="+mn-lt"/>
              </a:rPr>
              <a:t> results</a:t>
            </a:r>
            <a:r>
              <a:rPr lang="en-US" sz="1600" dirty="0" smtClean="0">
                <a:latin typeface="+mn-lt"/>
              </a:rPr>
              <a:t>:</a:t>
            </a:r>
          </a:p>
          <a:p>
            <a:pPr marL="288925" lvl="1" indent="-53975" algn="l" defTabSz="625475"/>
            <a:r>
              <a:rPr lang="en-US" sz="1600" dirty="0" smtClean="0">
                <a:latin typeface="+mn-lt"/>
              </a:rPr>
              <a:t>	I. </a:t>
            </a:r>
            <a:r>
              <a:rPr lang="en-US" sz="1600" dirty="0" err="1" smtClean="0">
                <a:latin typeface="+mn-lt"/>
              </a:rPr>
              <a:t>Aznauryan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et al</a:t>
            </a:r>
            <a:r>
              <a:rPr lang="en-US" sz="1600" dirty="0" smtClean="0">
                <a:latin typeface="+mn-lt"/>
              </a:rPr>
              <a:t>., PRC 71, 015201 (2005);  PRC 72, 045201 (2005). </a:t>
            </a:r>
          </a:p>
          <a:p>
            <a:pPr marL="288925" lvl="1" indent="-53975" algn="ctr" defTabSz="625475" eaLnBrk="0" hangingPunct="0"/>
            <a:endParaRPr lang="en-US" sz="1600" dirty="0">
              <a:latin typeface="+mn-lt"/>
            </a:endParaRPr>
          </a:p>
          <a:p>
            <a:pPr algn="l" defTabSz="625475" eaLnBrk="0" hangingPunct="0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High Q</a:t>
            </a:r>
            <a:r>
              <a:rPr lang="en-US" sz="1600" b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results on Roper:  </a:t>
            </a:r>
          </a:p>
          <a:p>
            <a:pPr marL="288925" lvl="1" indent="-53975" algn="l" defTabSz="625475" eaLnBrk="0" hangingPunct="0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I. </a:t>
            </a:r>
            <a:r>
              <a:rPr lang="en-US" sz="1600" dirty="0" err="1" smtClean="0">
                <a:solidFill>
                  <a:srgbClr val="FF0000"/>
                </a:solidFill>
                <a:latin typeface="+mn-lt"/>
              </a:rPr>
              <a:t>Aznauryan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et al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., PRC 78,  045209 (2008).</a:t>
            </a:r>
          </a:p>
          <a:p>
            <a:pPr marL="288925" lvl="1" indent="-53975" algn="ctr" defTabSz="625475" eaLnBrk="0" hangingPunct="0"/>
            <a:endParaRPr lang="en-US" sz="1600" dirty="0">
              <a:latin typeface="+mn-lt"/>
            </a:endParaRPr>
          </a:p>
          <a:p>
            <a:pPr algn="l" defTabSz="625475" eaLnBrk="0" hangingPunct="0"/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Final analysis: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  <a:p>
            <a:pPr marL="288925" lvl="1" indent="-53975" algn="l" defTabSz="625475" eaLnBrk="0" hangingPunct="0"/>
            <a:r>
              <a:rPr lang="en-US" sz="1800" b="1" dirty="0" err="1" smtClean="0">
                <a:solidFill>
                  <a:schemeClr val="accent2"/>
                </a:solidFill>
                <a:latin typeface="+mn-lt"/>
              </a:rPr>
              <a:t>I.G.Aznauryan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,</a:t>
            </a:r>
          </a:p>
          <a:p>
            <a:pPr marL="288925" lvl="1" indent="-53975" algn="l" defTabSz="625475" eaLnBrk="0" hangingPunct="0"/>
            <a:r>
              <a:rPr lang="en-US" sz="1800" b="1" dirty="0" err="1" smtClean="0">
                <a:solidFill>
                  <a:schemeClr val="accent2"/>
                </a:solidFill>
                <a:latin typeface="+mn-lt"/>
              </a:rPr>
              <a:t>V.D.Burkert</a:t>
            </a:r>
            <a:r>
              <a:rPr lang="en-US" sz="1800" b="1" dirty="0">
                <a:solidFill>
                  <a:schemeClr val="accent2"/>
                </a:solidFill>
                <a:latin typeface="+mn-lt"/>
              </a:rPr>
              <a:t>, et al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marL="288925" lvl="1" indent="-53975" algn="l" defTabSz="625475" eaLnBrk="0" hangingPunct="0"/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>(CLAS </a:t>
            </a:r>
            <a:r>
              <a:rPr lang="en-US" sz="1800" b="1" dirty="0">
                <a:solidFill>
                  <a:schemeClr val="accent2"/>
                </a:solidFill>
                <a:latin typeface="+mn-lt"/>
              </a:rPr>
              <a:t>Collaboration), PRC 80. 055203 (2009).</a:t>
            </a:r>
          </a:p>
        </p:txBody>
      </p:sp>
      <p:sp>
        <p:nvSpPr>
          <p:cNvPr id="1060" name="Line 4"/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TextBox 7"/>
          <p:cNvSpPr txBox="1">
            <a:spLocks noChangeArrowheads="1"/>
          </p:cNvSpPr>
          <p:nvPr/>
        </p:nvSpPr>
        <p:spPr bwMode="auto">
          <a:xfrm>
            <a:off x="5120640" y="5721429"/>
            <a:ext cx="4021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smtClean="0"/>
              <a:t>All data sets can be found  </a:t>
            </a:r>
            <a:r>
              <a:rPr lang="en-US" sz="1800" b="1" dirty="0"/>
              <a:t>in:</a:t>
            </a:r>
          </a:p>
          <a:p>
            <a:pPr algn="ctr" eaLnBrk="0" hangingPunct="0"/>
            <a:r>
              <a:rPr lang="en-US" sz="1800" b="1" dirty="0">
                <a:solidFill>
                  <a:schemeClr val="accent2"/>
                </a:solidFill>
              </a:rPr>
              <a:t>http://clasweb.jlab.org/physicsdb/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-100013" y="0"/>
            <a:ext cx="9242426" cy="711200"/>
          </a:xfrm>
        </p:spPr>
        <p:txBody>
          <a:bodyPr/>
          <a:lstStyle/>
          <a:p>
            <a:r>
              <a:rPr lang="en-US" sz="2200" smtClean="0">
                <a:solidFill>
                  <a:srgbClr val="FF0000"/>
                </a:solidFill>
              </a:rPr>
              <a:t>Unitary Isobar Model (UIM)  for N</a:t>
            </a:r>
            <a:r>
              <a:rPr lang="en-US" sz="220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2200" smtClean="0">
                <a:solidFill>
                  <a:srgbClr val="FF0000"/>
                </a:solidFill>
              </a:rPr>
              <a:t> electroproduction</a:t>
            </a:r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0" y="711200"/>
            <a:ext cx="9144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Box 6"/>
          <p:cNvSpPr txBox="1">
            <a:spLocks noChangeArrowheads="1"/>
          </p:cNvSpPr>
          <p:nvPr/>
        </p:nvSpPr>
        <p:spPr bwMode="auto">
          <a:xfrm>
            <a:off x="-88901" y="4560630"/>
            <a:ext cx="38735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1" algn="l" eaLnBrk="0" hangingPunct="0">
              <a:buFont typeface="Arial" pitchFamily="34" charset="0"/>
              <a:buChar char="•"/>
            </a:pPr>
            <a:r>
              <a:rPr lang="en-US" sz="2000" dirty="0"/>
              <a:t>Final-state</a:t>
            </a:r>
            <a:r>
              <a:rPr lang="en-US" sz="2000" b="1" dirty="0"/>
              <a:t> </a:t>
            </a:r>
            <a:r>
              <a:rPr lang="en-US" sz="2000" b="1" dirty="0" err="1">
                <a:latin typeface="Symbol" pitchFamily="18" charset="2"/>
              </a:rPr>
              <a:t>p</a:t>
            </a:r>
            <a:r>
              <a:rPr lang="en-US" sz="2000" dirty="0" err="1"/>
              <a:t>N</a:t>
            </a:r>
            <a:r>
              <a:rPr lang="en-US" sz="2000" dirty="0"/>
              <a:t> </a:t>
            </a:r>
            <a:r>
              <a:rPr lang="en-US" sz="2000" dirty="0" err="1" smtClean="0"/>
              <a:t>rescattering</a:t>
            </a:r>
            <a:endParaRPr lang="en-US" sz="2000" dirty="0" smtClean="0"/>
          </a:p>
          <a:p>
            <a:pPr marL="114300" lvl="1" algn="l" eaLnBrk="0" hangingPunct="0"/>
            <a:r>
              <a:rPr lang="en-US" sz="2000" dirty="0" smtClean="0"/>
              <a:t>In K-</a:t>
            </a:r>
            <a:r>
              <a:rPr lang="en-US" sz="2000" dirty="0" err="1" smtClean="0"/>
              <a:t>matirix</a:t>
            </a:r>
            <a:r>
              <a:rPr lang="en-US" sz="2000" dirty="0" smtClean="0"/>
              <a:t> approximation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1613" y="5734050"/>
            <a:ext cx="5611812" cy="396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accent2"/>
                </a:solidFill>
                <a:latin typeface="+mn-lt"/>
              </a:rPr>
              <a:t>I.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Aznauryan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, Phys. Rev. C67, 015209 (2003)</a:t>
            </a:r>
          </a:p>
        </p:txBody>
      </p:sp>
      <p:sp>
        <p:nvSpPr>
          <p:cNvPr id="67590" name="TextBox 6"/>
          <p:cNvSpPr txBox="1">
            <a:spLocks noChangeArrowheads="1"/>
          </p:cNvSpPr>
          <p:nvPr/>
        </p:nvSpPr>
        <p:spPr bwMode="auto">
          <a:xfrm>
            <a:off x="4064000" y="27543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7591" name="TextBox 8"/>
          <p:cNvSpPr txBox="1">
            <a:spLocks noChangeArrowheads="1"/>
          </p:cNvSpPr>
          <p:nvPr/>
        </p:nvSpPr>
        <p:spPr bwMode="auto">
          <a:xfrm>
            <a:off x="3840163" y="5303838"/>
            <a:ext cx="490537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7592" name="TextBox 11"/>
          <p:cNvSpPr txBox="1">
            <a:spLocks noChangeArrowheads="1"/>
          </p:cNvSpPr>
          <p:nvPr/>
        </p:nvSpPr>
        <p:spPr bwMode="auto">
          <a:xfrm>
            <a:off x="8269288" y="4664075"/>
            <a:ext cx="6064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/>
          </a:p>
        </p:txBody>
      </p:sp>
      <p:sp>
        <p:nvSpPr>
          <p:cNvPr id="67593" name="TextBox 12"/>
          <p:cNvSpPr txBox="1">
            <a:spLocks noChangeArrowheads="1"/>
          </p:cNvSpPr>
          <p:nvPr/>
        </p:nvSpPr>
        <p:spPr bwMode="auto">
          <a:xfrm>
            <a:off x="8269288" y="5668963"/>
            <a:ext cx="6064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/>
          </a:p>
        </p:txBody>
      </p:sp>
      <p:sp>
        <p:nvSpPr>
          <p:cNvPr id="67594" name="TextBox 14"/>
          <p:cNvSpPr txBox="1">
            <a:spLocks noChangeArrowheads="1"/>
          </p:cNvSpPr>
          <p:nvPr/>
        </p:nvSpPr>
        <p:spPr bwMode="auto">
          <a:xfrm>
            <a:off x="8269288" y="5668963"/>
            <a:ext cx="6064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Symbol" pitchFamily="18" charset="2"/>
              </a:rPr>
              <a:t>p</a:t>
            </a:r>
            <a:r>
              <a:rPr lang="en-US" sz="2400" b="1" baseline="30000"/>
              <a:t>+</a:t>
            </a:r>
          </a:p>
        </p:txBody>
      </p:sp>
      <p:sp>
        <p:nvSpPr>
          <p:cNvPr id="67595" name="TextBox 23"/>
          <p:cNvSpPr txBox="1">
            <a:spLocks noChangeArrowheads="1"/>
          </p:cNvSpPr>
          <p:nvPr/>
        </p:nvSpPr>
        <p:spPr bwMode="auto">
          <a:xfrm>
            <a:off x="201613" y="774978"/>
            <a:ext cx="35829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buFont typeface="Arial" pitchFamily="34" charset="0"/>
              <a:buChar char="•"/>
              <a:tabLst>
                <a:tab pos="349250" algn="l"/>
              </a:tabLst>
            </a:pPr>
            <a:r>
              <a:rPr lang="en-US" sz="2000" dirty="0" smtClean="0"/>
              <a:t>Based on MAID model</a:t>
            </a:r>
          </a:p>
          <a:p>
            <a:pPr algn="l" eaLnBrk="0" hangingPunct="0">
              <a:tabLst>
                <a:tab pos="349250" algn="l"/>
              </a:tabLst>
            </a:pPr>
            <a:r>
              <a:rPr lang="en-US" sz="2000" dirty="0" err="1" smtClean="0"/>
              <a:t>D.Drechsel</a:t>
            </a:r>
            <a:r>
              <a:rPr lang="en-US" sz="2000" dirty="0" smtClean="0"/>
              <a:t> et </a:t>
            </a:r>
            <a:r>
              <a:rPr lang="en-US" sz="2000" dirty="0" err="1" smtClean="0"/>
              <a:t>al.,NP</a:t>
            </a:r>
            <a:r>
              <a:rPr lang="en-US" sz="2000" dirty="0" smtClean="0"/>
              <a:t>, A645,145 (1999)</a:t>
            </a:r>
          </a:p>
          <a:p>
            <a:pPr algn="l" eaLnBrk="0" hangingPunct="0">
              <a:tabLst>
                <a:tab pos="349250" algn="l"/>
              </a:tabLst>
            </a:pPr>
            <a:endParaRPr lang="en-US" sz="2000" dirty="0" smtClean="0"/>
          </a:p>
          <a:p>
            <a:pPr algn="l" eaLnBrk="0" hangingPunct="0">
              <a:buFont typeface="Arial" pitchFamily="34" charset="0"/>
              <a:buChar char="•"/>
              <a:tabLst>
                <a:tab pos="349250" algn="l"/>
              </a:tabLst>
            </a:pPr>
            <a:r>
              <a:rPr lang="en-US" sz="2000" dirty="0" smtClean="0"/>
              <a:t>All well established N*’s with M&lt;1.8 </a:t>
            </a:r>
            <a:r>
              <a:rPr lang="en-US" sz="2000" dirty="0" err="1" smtClean="0"/>
              <a:t>GeV</a:t>
            </a:r>
            <a:r>
              <a:rPr lang="en-US" sz="2000" dirty="0" smtClean="0"/>
              <a:t>, </a:t>
            </a:r>
            <a:r>
              <a:rPr lang="en-US" sz="2000" dirty="0" err="1" smtClean="0"/>
              <a:t>Breit</a:t>
            </a:r>
            <a:r>
              <a:rPr lang="en-US" sz="2000" dirty="0" smtClean="0"/>
              <a:t>-Wigner amplitudes.</a:t>
            </a:r>
          </a:p>
          <a:p>
            <a:pPr eaLnBrk="0" hangingPunct="0">
              <a:tabLst>
                <a:tab pos="349250" algn="l"/>
              </a:tabLst>
            </a:pPr>
            <a:endParaRPr lang="en-US" sz="2000" dirty="0" smtClean="0"/>
          </a:p>
          <a:p>
            <a:pPr algn="l" eaLnBrk="0" hangingPunct="0">
              <a:buFont typeface="Arial" pitchFamily="34" charset="0"/>
              <a:buChar char="•"/>
              <a:tabLst>
                <a:tab pos="349250" algn="l"/>
              </a:tabLst>
            </a:pPr>
            <a:r>
              <a:rPr lang="en-US" sz="2000" dirty="0" smtClean="0"/>
              <a:t>Non-resonant Born </a:t>
            </a:r>
            <a:r>
              <a:rPr lang="en-US" sz="2000" dirty="0"/>
              <a:t>terms:</a:t>
            </a:r>
          </a:p>
          <a:p>
            <a:pPr marL="288925" lvl="1" indent="-168275" algn="l" eaLnBrk="0" hangingPunct="0">
              <a:buFont typeface="Wingdings" pitchFamily="2" charset="2"/>
              <a:buChar char="Ø"/>
              <a:tabLst>
                <a:tab pos="349250" algn="l"/>
              </a:tabLst>
            </a:pPr>
            <a:r>
              <a:rPr lang="en-US" sz="2000" dirty="0"/>
              <a:t>pole/</a:t>
            </a:r>
            <a:r>
              <a:rPr lang="en-US" sz="2000" dirty="0" err="1"/>
              <a:t>reggeized</a:t>
            </a:r>
            <a:r>
              <a:rPr lang="en-US" sz="2000" dirty="0"/>
              <a:t>  meson      </a:t>
            </a:r>
            <a:r>
              <a:rPr lang="en-US" sz="2000" i="1" dirty="0"/>
              <a:t>t</a:t>
            </a:r>
            <a:r>
              <a:rPr lang="en-US" sz="2000" dirty="0"/>
              <a:t>-channel exchange;  </a:t>
            </a:r>
          </a:p>
          <a:p>
            <a:pPr marL="288925" lvl="1" indent="-168275" algn="l" eaLnBrk="0" hangingPunct="0">
              <a:buFont typeface="Wingdings" pitchFamily="2" charset="2"/>
              <a:buChar char="Ø"/>
              <a:tabLst>
                <a:tab pos="349250" algn="l"/>
              </a:tabLst>
            </a:pPr>
            <a:r>
              <a:rPr lang="en-US" sz="2000" i="1" dirty="0"/>
              <a:t>s</a:t>
            </a:r>
            <a:r>
              <a:rPr lang="en-US" sz="2000" dirty="0"/>
              <a:t>- and </a:t>
            </a:r>
            <a:r>
              <a:rPr lang="en-US" sz="2000" i="1" dirty="0"/>
              <a:t>u</a:t>
            </a:r>
            <a:r>
              <a:rPr lang="en-US" sz="2000" dirty="0"/>
              <a:t>-nucleon </a:t>
            </a:r>
            <a:r>
              <a:rPr lang="en-US" sz="2000" dirty="0" smtClean="0"/>
              <a:t>terms;</a:t>
            </a:r>
          </a:p>
        </p:txBody>
      </p:sp>
      <p:sp>
        <p:nvSpPr>
          <p:cNvPr id="67596" name="TextBox 21"/>
          <p:cNvSpPr txBox="1">
            <a:spLocks noChangeArrowheads="1"/>
          </p:cNvSpPr>
          <p:nvPr/>
        </p:nvSpPr>
        <p:spPr bwMode="auto">
          <a:xfrm>
            <a:off x="8269288" y="5761038"/>
            <a:ext cx="5953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 b="1">
              <a:latin typeface="Symbol" pitchFamily="18" charset="2"/>
            </a:endParaRPr>
          </a:p>
        </p:txBody>
      </p:sp>
      <p:sp>
        <p:nvSpPr>
          <p:cNvPr id="67597" name="TextBox 27"/>
          <p:cNvSpPr txBox="1">
            <a:spLocks noChangeArrowheads="1"/>
          </p:cNvSpPr>
          <p:nvPr/>
        </p:nvSpPr>
        <p:spPr bwMode="auto">
          <a:xfrm>
            <a:off x="8099425" y="2011363"/>
            <a:ext cx="5953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400" b="1">
              <a:latin typeface="Symbol" pitchFamily="18" charset="2"/>
            </a:endParaRPr>
          </a:p>
        </p:txBody>
      </p:sp>
      <p:sp>
        <p:nvSpPr>
          <p:cNvPr id="67598" name="Oval 28"/>
          <p:cNvSpPr>
            <a:spLocks noChangeArrowheads="1"/>
          </p:cNvSpPr>
          <p:nvPr/>
        </p:nvSpPr>
        <p:spPr bwMode="auto">
          <a:xfrm>
            <a:off x="2046288" y="5165725"/>
            <a:ext cx="217487" cy="1365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67599" name="Oval 30"/>
          <p:cNvSpPr>
            <a:spLocks noChangeArrowheads="1"/>
          </p:cNvSpPr>
          <p:nvPr/>
        </p:nvSpPr>
        <p:spPr bwMode="auto">
          <a:xfrm>
            <a:off x="3565525" y="5318125"/>
            <a:ext cx="219075" cy="1365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67600" name="Oval 31"/>
          <p:cNvSpPr>
            <a:spLocks noChangeArrowheads="1"/>
          </p:cNvSpPr>
          <p:nvPr/>
        </p:nvSpPr>
        <p:spPr bwMode="auto">
          <a:xfrm>
            <a:off x="4005263" y="5318125"/>
            <a:ext cx="217487" cy="136525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pic>
        <p:nvPicPr>
          <p:cNvPr id="67601" name="Picture 34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0" y="1435100"/>
            <a:ext cx="46323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03" name="TextBox 18"/>
          <p:cNvSpPr txBox="1">
            <a:spLocks noChangeArrowheads="1"/>
          </p:cNvSpPr>
          <p:nvPr/>
        </p:nvSpPr>
        <p:spPr bwMode="auto">
          <a:xfrm>
            <a:off x="6800850" y="4751388"/>
            <a:ext cx="44926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 </a:t>
            </a:r>
          </a:p>
        </p:txBody>
      </p:sp>
      <p:sp>
        <p:nvSpPr>
          <p:cNvPr id="67604" name="TextBox 19"/>
          <p:cNvSpPr txBox="1">
            <a:spLocks noChangeArrowheads="1"/>
          </p:cNvSpPr>
          <p:nvPr/>
        </p:nvSpPr>
        <p:spPr bwMode="auto">
          <a:xfrm>
            <a:off x="8099425" y="5084763"/>
            <a:ext cx="44926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 </a:t>
            </a:r>
          </a:p>
        </p:txBody>
      </p:sp>
      <p:sp>
        <p:nvSpPr>
          <p:cNvPr id="67605" name="TextBox 20"/>
          <p:cNvSpPr txBox="1">
            <a:spLocks noChangeArrowheads="1"/>
          </p:cNvSpPr>
          <p:nvPr/>
        </p:nvSpPr>
        <p:spPr bwMode="auto">
          <a:xfrm>
            <a:off x="8099425" y="4294188"/>
            <a:ext cx="44926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20025" y="4110038"/>
            <a:ext cx="449263" cy="48895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tIns="164592">
            <a:spAutoFit/>
          </a:bodyPr>
          <a:lstStyle/>
          <a:p>
            <a:pPr algn="ctr" eaLnBrk="0" hangingPunct="0">
              <a:defRPr/>
            </a:pPr>
            <a:r>
              <a:rPr lang="en-US" sz="1800" dirty="0"/>
              <a:t> </a:t>
            </a:r>
            <a:r>
              <a:rPr lang="en-US" sz="1800" b="1" dirty="0"/>
              <a:t>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1718975"/>
            <a:ext cx="41069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p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92440" y="1828800"/>
            <a:ext cx="410690" cy="4572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p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0" y="4001800"/>
            <a:ext cx="41069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p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62055" y="4014213"/>
            <a:ext cx="41069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p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37998" y="4846320"/>
            <a:ext cx="41069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itchFamily="18" charset="2"/>
              </a:rPr>
              <a:t>p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40680" y="3154680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75325" y="5074920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863840" y="3172968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955280" y="4160520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58000" y="4663440"/>
            <a:ext cx="3706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749040" y="4459000"/>
            <a:ext cx="11240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Symbol" pitchFamily="18" charset="2"/>
              </a:rPr>
              <a:t>w,r,p</a:t>
            </a:r>
            <a:endParaRPr lang="en-US" sz="3200" dirty="0"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Fixed-</a:t>
            </a:r>
            <a:r>
              <a:rPr lang="en-US" sz="2800" i="1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 Dispersion Relations for invariant Ball amplitudes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30187" y="1992313"/>
            <a:ext cx="67024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 dirty="0"/>
              <a:t>Dispersion relations for </a:t>
            </a:r>
            <a:r>
              <a:rPr lang="en-US" sz="2000" b="1" i="1" dirty="0" smtClean="0"/>
              <a:t>6*3 </a:t>
            </a:r>
            <a:r>
              <a:rPr lang="en-US" sz="2000" b="1" i="1" dirty="0"/>
              <a:t>invariant Ball amplitudes</a:t>
            </a:r>
            <a:r>
              <a:rPr lang="en-US" sz="2000" b="1" dirty="0"/>
              <a:t>: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13645" y="2438400"/>
            <a:ext cx="36247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 dirty="0"/>
              <a:t>17 </a:t>
            </a:r>
            <a:r>
              <a:rPr lang="en-US" sz="1600" i="1" dirty="0" err="1" smtClean="0"/>
              <a:t>Unsubtracted</a:t>
            </a:r>
            <a:r>
              <a:rPr lang="en-US" sz="1600" i="1" dirty="0" smtClean="0"/>
              <a:t> Dispersion </a:t>
            </a:r>
            <a:r>
              <a:rPr lang="en-US" sz="1600" i="1" dirty="0"/>
              <a:t>Relations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078288" y="326072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556344" y="2924175"/>
            <a:ext cx="173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=1,2,4,5,6)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752455" y="548640"/>
            <a:ext cx="16385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Times New Roman" pitchFamily="18" charset="0"/>
              </a:rPr>
              <a:t>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→N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326750"/>
            <a:ext cx="456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accent2"/>
                </a:solidFill>
              </a:rPr>
              <a:t>The Ball amplitudes B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i </a:t>
            </a:r>
            <a:r>
              <a:rPr lang="en-US" sz="1800" b="1" baseline="30000" dirty="0" smtClean="0">
                <a:solidFill>
                  <a:schemeClr val="accent2"/>
                </a:solidFill>
              </a:rPr>
              <a:t>(±,0)</a:t>
            </a:r>
            <a:r>
              <a:rPr lang="en-US" sz="1800" b="1" baseline="-25000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are invariant  </a:t>
            </a:r>
          </a:p>
          <a:p>
            <a:pPr algn="l"/>
            <a:r>
              <a:rPr lang="en-US" sz="1800" b="1" dirty="0" smtClean="0">
                <a:solidFill>
                  <a:schemeClr val="accent2"/>
                </a:solidFill>
              </a:rPr>
              <a:t>functions in  the transition  current: 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08443" y="1326750"/>
          <a:ext cx="2238713" cy="665563"/>
        </p:xfrm>
        <a:graphic>
          <a:graphicData uri="http://schemas.openxmlformats.org/presentationml/2006/ole">
            <p:oleObj spid="_x0000_s447489" name="Equation" r:id="rId3" imgW="939600" imgH="27936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35293" y="4172634"/>
            <a:ext cx="177530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defined  mostly by N*’s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4" idx="1"/>
          </p:cNvCxnSpPr>
          <p:nvPr/>
        </p:nvCxnSpPr>
        <p:spPr bwMode="auto">
          <a:xfrm rot="10800000">
            <a:off x="5055971" y="3980850"/>
            <a:ext cx="1779323" cy="51495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2032001" y="4495800"/>
            <a:ext cx="4803293" cy="128088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032000" y="4495800"/>
            <a:ext cx="2430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 dirty="0" smtClean="0"/>
              <a:t>1 Subtracted Dispersion </a:t>
            </a:r>
          </a:p>
          <a:p>
            <a:pPr algn="ctr"/>
            <a:r>
              <a:rPr lang="en-US" sz="1600" i="1" dirty="0" smtClean="0"/>
              <a:t>Relation</a:t>
            </a:r>
            <a:endParaRPr lang="en-US" sz="1600" i="1" dirty="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-485775" y="5200650"/>
            <a:ext cx="173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(</a:t>
            </a:r>
            <a:r>
              <a:rPr lang="en-US" sz="1600" dirty="0" err="1" smtClean="0"/>
              <a:t>i</a:t>
            </a:r>
            <a:r>
              <a:rPr lang="en-US" sz="1600" dirty="0" smtClean="0"/>
              <a:t>=3)</a:t>
            </a:r>
            <a:endParaRPr lang="en-US" sz="16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47490" name="Equation" r:id="rId4" imgW="114120" imgH="21564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79462" y="2776954"/>
          <a:ext cx="6809735" cy="1342609"/>
        </p:xfrm>
        <a:graphic>
          <a:graphicData uri="http://schemas.openxmlformats.org/presentationml/2006/ole">
            <p:oleObj spid="_x0000_s447492" name="Equation" r:id="rId5" imgW="4178160" imgH="825480" progId="Equation.3">
              <p:embed/>
            </p:oleObj>
          </a:graphicData>
        </a:graphic>
      </p:graphicFrame>
      <p:graphicFrame>
        <p:nvGraphicFramePr>
          <p:cNvPr id="447493" name="Object 5"/>
          <p:cNvGraphicFramePr>
            <a:graphicFrameLocks noChangeAspect="1"/>
          </p:cNvGraphicFramePr>
          <p:nvPr/>
        </p:nvGraphicFramePr>
        <p:xfrm>
          <a:off x="665957" y="4818965"/>
          <a:ext cx="7307262" cy="1509713"/>
        </p:xfrm>
        <a:graphic>
          <a:graphicData uri="http://schemas.openxmlformats.org/presentationml/2006/ole">
            <p:oleObj spid="_x0000_s447493" name="Equation" r:id="rId6" imgW="4483080" imgH="927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990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Fits to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  <a:ea typeface="ＭＳ Ｐゴシック"/>
                <a:cs typeface="ＭＳ Ｐゴシック"/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p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→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  <a:ea typeface="ＭＳ Ｐゴシック"/>
                <a:cs typeface="ＭＳ Ｐゴシック"/>
              </a:rPr>
              <a:t>p</a:t>
            </a:r>
            <a:r>
              <a:rPr lang="en-US" sz="2800" baseline="30000" dirty="0" err="1" smtClean="0">
                <a:solidFill>
                  <a:srgbClr val="FF0000"/>
                </a:solidFill>
                <a:latin typeface="Symbol" pitchFamily="18" charset="2"/>
                <a:ea typeface="ＭＳ Ｐゴシック"/>
                <a:cs typeface="ＭＳ Ｐゴシック"/>
              </a:rPr>
              <a:t>+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 differential cross sections and</a:t>
            </a:r>
            <a:br>
              <a:rPr lang="en-US" sz="2800" dirty="0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</a:br>
            <a:r>
              <a:rPr lang="en-US" sz="2800" dirty="0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 structure functions</a:t>
            </a:r>
            <a:endParaRPr lang="en-US" dirty="0" smtClean="0">
              <a:solidFill>
                <a:srgbClr val="FF0000"/>
              </a:solidFill>
              <a:latin typeface="+mn-lt"/>
              <a:ea typeface="ＭＳ Ｐゴシック"/>
              <a:cs typeface="ＭＳ Ｐゴシック"/>
            </a:endParaRPr>
          </a:p>
        </p:txBody>
      </p:sp>
      <p:pic>
        <p:nvPicPr>
          <p:cNvPr id="69635" name="Picture 4" descr="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37433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05013" y="1300163"/>
            <a:ext cx="2144712" cy="1009650"/>
            <a:chOff x="1728" y="791"/>
            <a:chExt cx="1351" cy="636"/>
          </a:xfrm>
        </p:grpSpPr>
        <p:sp>
          <p:nvSpPr>
            <p:cNvPr id="69647" name="Line 8"/>
            <p:cNvSpPr>
              <a:spLocks noChangeShapeType="1"/>
            </p:cNvSpPr>
            <p:nvPr/>
          </p:nvSpPr>
          <p:spPr bwMode="auto">
            <a:xfrm>
              <a:off x="1728" y="912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Line 9"/>
            <p:cNvSpPr>
              <a:spLocks noChangeShapeType="1"/>
            </p:cNvSpPr>
            <p:nvPr/>
          </p:nvSpPr>
          <p:spPr bwMode="auto">
            <a:xfrm>
              <a:off x="1728" y="1104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Line 10"/>
            <p:cNvSpPr>
              <a:spLocks noChangeShapeType="1"/>
            </p:cNvSpPr>
            <p:nvPr/>
          </p:nvSpPr>
          <p:spPr bwMode="auto">
            <a:xfrm>
              <a:off x="1728" y="1296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Text Box 11"/>
            <p:cNvSpPr txBox="1">
              <a:spLocks noChangeArrowheads="1"/>
            </p:cNvSpPr>
            <p:nvPr/>
          </p:nvSpPr>
          <p:spPr bwMode="auto">
            <a:xfrm>
              <a:off x="2112" y="791"/>
              <a:ext cx="35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DR</a:t>
              </a:r>
            </a:p>
          </p:txBody>
        </p:sp>
        <p:sp>
          <p:nvSpPr>
            <p:cNvPr id="69651" name="Text Box 12"/>
            <p:cNvSpPr txBox="1">
              <a:spLocks noChangeArrowheads="1"/>
            </p:cNvSpPr>
            <p:nvPr/>
          </p:nvSpPr>
          <p:spPr bwMode="auto">
            <a:xfrm>
              <a:off x="2102" y="1175"/>
              <a:ext cx="4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UIM</a:t>
              </a:r>
            </a:p>
          </p:txBody>
        </p:sp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2112" y="978"/>
              <a:ext cx="96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DR w/o P11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20000" y="1196975"/>
            <a:ext cx="1493838" cy="762000"/>
            <a:chOff x="7315200" y="1066800"/>
            <a:chExt cx="1493029" cy="762000"/>
          </a:xfrm>
        </p:grpSpPr>
        <p:sp>
          <p:nvSpPr>
            <p:cNvPr id="69643" name="TextBox 17"/>
            <p:cNvSpPr txBox="1">
              <a:spLocks noChangeArrowheads="1"/>
            </p:cNvSpPr>
            <p:nvPr/>
          </p:nvSpPr>
          <p:spPr bwMode="auto">
            <a:xfrm>
              <a:off x="8230197" y="1066800"/>
              <a:ext cx="5564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315200" y="1219200"/>
              <a:ext cx="837746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315200" y="1676400"/>
              <a:ext cx="837746" cy="158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646" name="TextBox 20"/>
            <p:cNvSpPr txBox="1">
              <a:spLocks noChangeArrowheads="1"/>
            </p:cNvSpPr>
            <p:nvPr/>
          </p:nvSpPr>
          <p:spPr bwMode="auto">
            <a:xfrm>
              <a:off x="8153998" y="1428690"/>
              <a:ext cx="6542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UIM</a:t>
              </a:r>
            </a:p>
          </p:txBody>
        </p:sp>
      </p:grpSp>
      <p:sp>
        <p:nvSpPr>
          <p:cNvPr id="69639" name="TextBox 21"/>
          <p:cNvSpPr txBox="1">
            <a:spLocks noChangeArrowheads="1"/>
          </p:cNvSpPr>
          <p:nvPr/>
        </p:nvSpPr>
        <p:spPr bwMode="auto">
          <a:xfrm>
            <a:off x="5384800" y="1349375"/>
            <a:ext cx="2130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Q</a:t>
            </a:r>
            <a:r>
              <a:rPr lang="en-US" sz="2400" baseline="30000" dirty="0"/>
              <a:t>2</a:t>
            </a:r>
            <a:r>
              <a:rPr lang="en-US" sz="2400" dirty="0"/>
              <a:t>=2.44 GeV</a:t>
            </a:r>
            <a:r>
              <a:rPr lang="en-US" sz="2400" baseline="30000" dirty="0"/>
              <a:t>2</a:t>
            </a:r>
          </a:p>
        </p:txBody>
      </p:sp>
      <p:sp>
        <p:nvSpPr>
          <p:cNvPr id="69640" name="TextBox 23"/>
          <p:cNvSpPr txBox="1">
            <a:spLocks noChangeArrowheads="1"/>
          </p:cNvSpPr>
          <p:nvPr/>
        </p:nvSpPr>
        <p:spPr bwMode="auto">
          <a:xfrm>
            <a:off x="-106363" y="1492250"/>
            <a:ext cx="21113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/>
              <a:t>Q</a:t>
            </a:r>
            <a:r>
              <a:rPr lang="en-US" sz="2400" baseline="30000"/>
              <a:t>2</a:t>
            </a:r>
            <a:r>
              <a:rPr lang="en-US" sz="2400"/>
              <a:t>=2.05 GeV</a:t>
            </a:r>
            <a:r>
              <a:rPr lang="en-US" sz="2400" baseline="3000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012157" y="3804444"/>
            <a:ext cx="4724400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642" name="Picture 20" descr="leg_244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638" y="2057400"/>
            <a:ext cx="4525962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730262" y="6001434"/>
            <a:ext cx="4261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latin typeface="Times New Roman" pitchFamily="18" charset="0"/>
              </a:rPr>
              <a:t>L=0 Legendre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moments  from various structure functions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93029" y="3578500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dirty="0" smtClean="0"/>
              <a:t>/</a:t>
            </a:r>
            <a:r>
              <a:rPr lang="en-US" sz="2000" dirty="0" err="1" smtClean="0"/>
              <a:t>d</a:t>
            </a:r>
            <a:r>
              <a:rPr lang="en-US" sz="2000" dirty="0" err="1" smtClean="0">
                <a:latin typeface="Symbol" pitchFamily="18" charset="2"/>
              </a:rPr>
              <a:t>W</a:t>
            </a:r>
            <a:r>
              <a:rPr lang="en-US" sz="2000" baseline="-25000" dirty="0" err="1" smtClean="0">
                <a:latin typeface="Symbol" pitchFamily="18" charset="2"/>
              </a:rPr>
              <a:t>p</a:t>
            </a:r>
            <a:endParaRPr lang="en-US" sz="2000" baseline="-250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39743</TotalTime>
  <Words>3542</Words>
  <Application>Microsoft Office PowerPoint</Application>
  <PresentationFormat>On-screen Show (4:3)</PresentationFormat>
  <Paragraphs>608</Paragraphs>
  <Slides>48</Slides>
  <Notes>5</Notes>
  <HiddenSlides>7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Custom Design</vt:lpstr>
      <vt:lpstr>CLAS022604</vt:lpstr>
      <vt:lpstr>7_Custom Design</vt:lpstr>
      <vt:lpstr>5_Custom Design</vt:lpstr>
      <vt:lpstr>6_Custom Design</vt:lpstr>
      <vt:lpstr>4_Custom Design</vt:lpstr>
      <vt:lpstr>1_Custom Design</vt:lpstr>
      <vt:lpstr>3_Custom Design</vt:lpstr>
      <vt:lpstr>2_Custom Design</vt:lpstr>
      <vt:lpstr>Equation</vt:lpstr>
      <vt:lpstr>Slide 1</vt:lpstr>
      <vt:lpstr>Slide 2</vt:lpstr>
      <vt:lpstr>The studies of N* electrocouplings : motivation and objectives </vt:lpstr>
      <vt:lpstr>Slide 4</vt:lpstr>
      <vt:lpstr>Evidence from data for a key role of Np &amp; Npp exclusive channels  in meson electroproduction</vt:lpstr>
      <vt:lpstr>Summary of the CLAS data on Np electroproduction off protons</vt:lpstr>
      <vt:lpstr>Unitary Isobar Model (UIM)  for Np electroproduction</vt:lpstr>
      <vt:lpstr>Fixed-t Dispersion Relations for invariant Ball amplitudes </vt:lpstr>
      <vt:lpstr>Fits to gp→p+n differential cross sections and  structure functions</vt:lpstr>
      <vt:lpstr>The CLAS data on p+p-p differential cross sections and  description within the JM model</vt:lpstr>
      <vt:lpstr>JLAB-MSU meson-baryon model (JM) for p+p-p electroproduction </vt:lpstr>
      <vt:lpstr>JLAB-MSU meson-baryon model (JM) for p+p-p electroproduction</vt:lpstr>
      <vt:lpstr>JLAB-MSU meson-baryon model (JM) for p+p-p electroproduction</vt:lpstr>
      <vt:lpstr>Resonant and non-resonant parts of p+p-p cross sections as determined from the CLAS data fit within the framework of JM model  </vt:lpstr>
      <vt:lpstr>NΔ Transition Form Factor – GM. Meson-baryon dressing vs Quark core contribution  in  EBAC analysis.</vt:lpstr>
      <vt:lpstr>Slide 16</vt:lpstr>
      <vt:lpstr>Slide 17</vt:lpstr>
      <vt:lpstr>Structure of P11(1440)  from analyses of the CLAS results</vt:lpstr>
      <vt:lpstr>Transition charge density of the “Roper”</vt:lpstr>
      <vt:lpstr>Structure of D13(1520)  from analysis of the CLAS data </vt:lpstr>
      <vt:lpstr> γvNN*(1535)S11 electrocouplings</vt:lpstr>
      <vt:lpstr> A new regime in N* electroexcitation at Q2&gt;3.5 GeV2?</vt:lpstr>
      <vt:lpstr>N* decay parameters to Npp  final states from  the CLAS p+p-p electroproduction data</vt:lpstr>
      <vt:lpstr>High lying resonance electrocouplings from the  p+p-p CLAS data analysis</vt:lpstr>
      <vt:lpstr>Future N* studies in π+π-p electroproduction with CLAS</vt:lpstr>
      <vt:lpstr>Resonance Transitions at 12 GeV</vt:lpstr>
      <vt:lpstr>Conclusions and Outlook</vt:lpstr>
      <vt:lpstr>Conclusions and Outlook</vt:lpstr>
      <vt:lpstr>Back-up </vt:lpstr>
      <vt:lpstr>con’d</vt:lpstr>
      <vt:lpstr>Absorptive ansatz for phenomenological treatment of ISI &amp; FSI in pD channels</vt:lpstr>
      <vt:lpstr>Cont’d</vt:lpstr>
      <vt:lpstr>Slide 33</vt:lpstr>
      <vt:lpstr>Slide 34</vt:lpstr>
      <vt:lpstr>Slide 35</vt:lpstr>
      <vt:lpstr>Fully integrated gvp→p+p-p cross sections, and the contributions from various isobar channels and direct 2p production</vt:lpstr>
      <vt:lpstr>Input for Np/Npp coupled channel analysis : partial waves of total spin J for non-resonant helicity amplitudes in p-D++ isobar channel</vt:lpstr>
      <vt:lpstr>Meson-baryon dressing vs Quark core contribution  in NΔ Transition Form Factor – GM.  EBAC analysis.</vt:lpstr>
      <vt:lpstr>New regime in N* excitation at high Q2</vt:lpstr>
      <vt:lpstr>Robustness of the data on  P11(1440) electrocouplings </vt:lpstr>
      <vt:lpstr>Slide 41</vt:lpstr>
      <vt:lpstr>Electrocouplings of [70,1-] SUsf(6)-plet states from Np/Npp CLAS data and their description in SQTM approach</vt:lpstr>
      <vt:lpstr>Electrocouplings of [70,1-] SUsf(6)-plet states from Np/Npp CLAS data and their description in SQTM approach</vt:lpstr>
      <vt:lpstr>Electrocouplings of [70,1-] SUsf(6)-plet states from Np/Npp CLAS data in comparison with quark model expectations</vt:lpstr>
      <vt:lpstr>Electrocouplings of [70,1-] SUsf(6)-plet states from Np/Npp CLAS data in comparison with quark model expectations</vt:lpstr>
      <vt:lpstr>Slide 46</vt:lpstr>
      <vt:lpstr>Comparison between the CLAS and MAID results</vt:lpstr>
      <vt:lpstr>Comparison between the CLAS and MAID results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analysis of recent CLAS data on 2-p photo- and electro- production off proton</dc:title>
  <dc:creator>mokeev</dc:creator>
  <cp:lastModifiedBy>Jefferson Lab</cp:lastModifiedBy>
  <cp:revision>2062</cp:revision>
  <cp:lastPrinted>2002-03-03T18:50:05Z</cp:lastPrinted>
  <dcterms:created xsi:type="dcterms:W3CDTF">2004-05-07T13:59:10Z</dcterms:created>
  <dcterms:modified xsi:type="dcterms:W3CDTF">2011-05-17T23:41:53Z</dcterms:modified>
</cp:coreProperties>
</file>